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handoutMasterIdLst>
    <p:handoutMasterId r:id="rId36"/>
  </p:handoutMasterIdLst>
  <p:sldIdLst>
    <p:sldId id="257" r:id="rId2"/>
    <p:sldId id="1169" r:id="rId3"/>
    <p:sldId id="1170" r:id="rId4"/>
    <p:sldId id="1174" r:id="rId5"/>
    <p:sldId id="1176" r:id="rId6"/>
    <p:sldId id="1177" r:id="rId7"/>
    <p:sldId id="1179" r:id="rId8"/>
    <p:sldId id="1178" r:id="rId9"/>
    <p:sldId id="1175" r:id="rId10"/>
    <p:sldId id="1181" r:id="rId11"/>
    <p:sldId id="1182" r:id="rId12"/>
    <p:sldId id="1183" r:id="rId13"/>
    <p:sldId id="1184" r:id="rId14"/>
    <p:sldId id="1185" r:id="rId15"/>
    <p:sldId id="1186" r:id="rId16"/>
    <p:sldId id="1187" r:id="rId17"/>
    <p:sldId id="1189" r:id="rId18"/>
    <p:sldId id="1188" r:id="rId19"/>
    <p:sldId id="1190" r:id="rId20"/>
    <p:sldId id="1191" r:id="rId21"/>
    <p:sldId id="1192" r:id="rId22"/>
    <p:sldId id="1193" r:id="rId23"/>
    <p:sldId id="1195" r:id="rId24"/>
    <p:sldId id="1194" r:id="rId25"/>
    <p:sldId id="1196" r:id="rId26"/>
    <p:sldId id="1198" r:id="rId27"/>
    <p:sldId id="1197" r:id="rId28"/>
    <p:sldId id="1199" r:id="rId29"/>
    <p:sldId id="1201" r:id="rId30"/>
    <p:sldId id="1200" r:id="rId31"/>
    <p:sldId id="1202" r:id="rId32"/>
    <p:sldId id="1203" r:id="rId33"/>
    <p:sldId id="1204" r:id="rId34"/>
  </p:sldIdLst>
  <p:sldSz cx="9144000" cy="6858000" type="screen4x3"/>
  <p:notesSz cx="6797675" cy="9928225"/>
  <p:defaultTextStyle>
    <a:defPPr>
      <a:defRPr lang="en-US"/>
    </a:defPPr>
    <a:lvl1pPr algn="ctr" rtl="0" fontAlgn="base">
      <a:spcBef>
        <a:spcPct val="50000"/>
      </a:spcBef>
      <a:spcAft>
        <a:spcPct val="0"/>
      </a:spcAft>
      <a:defRPr sz="1600" kern="1200">
        <a:solidFill>
          <a:schemeClr val="tx1"/>
        </a:solidFill>
        <a:latin typeface="Arial" charset="0"/>
        <a:ea typeface="+mn-ea"/>
        <a:cs typeface="+mn-cs"/>
      </a:defRPr>
    </a:lvl1pPr>
    <a:lvl2pPr marL="457200" algn="ctr" rtl="0" fontAlgn="base">
      <a:spcBef>
        <a:spcPct val="50000"/>
      </a:spcBef>
      <a:spcAft>
        <a:spcPct val="0"/>
      </a:spcAft>
      <a:defRPr sz="1600" kern="1200">
        <a:solidFill>
          <a:schemeClr val="tx1"/>
        </a:solidFill>
        <a:latin typeface="Arial" charset="0"/>
        <a:ea typeface="+mn-ea"/>
        <a:cs typeface="+mn-cs"/>
      </a:defRPr>
    </a:lvl2pPr>
    <a:lvl3pPr marL="914400" algn="ctr" rtl="0" fontAlgn="base">
      <a:spcBef>
        <a:spcPct val="50000"/>
      </a:spcBef>
      <a:spcAft>
        <a:spcPct val="0"/>
      </a:spcAft>
      <a:defRPr sz="1600" kern="1200">
        <a:solidFill>
          <a:schemeClr val="tx1"/>
        </a:solidFill>
        <a:latin typeface="Arial" charset="0"/>
        <a:ea typeface="+mn-ea"/>
        <a:cs typeface="+mn-cs"/>
      </a:defRPr>
    </a:lvl3pPr>
    <a:lvl4pPr marL="1371600" algn="ctr" rtl="0" fontAlgn="base">
      <a:spcBef>
        <a:spcPct val="50000"/>
      </a:spcBef>
      <a:spcAft>
        <a:spcPct val="0"/>
      </a:spcAft>
      <a:defRPr sz="1600" kern="1200">
        <a:solidFill>
          <a:schemeClr val="tx1"/>
        </a:solidFill>
        <a:latin typeface="Arial" charset="0"/>
        <a:ea typeface="+mn-ea"/>
        <a:cs typeface="+mn-cs"/>
      </a:defRPr>
    </a:lvl4pPr>
    <a:lvl5pPr marL="1828800" algn="ctr" rtl="0" fontAlgn="base">
      <a:spcBef>
        <a:spcPct val="50000"/>
      </a:spcBef>
      <a:spcAft>
        <a:spcPct val="0"/>
      </a:spcAft>
      <a:defRPr sz="1600" kern="1200">
        <a:solidFill>
          <a:schemeClr val="tx1"/>
        </a:solidFill>
        <a:latin typeface="Arial" charset="0"/>
        <a:ea typeface="+mn-ea"/>
        <a:cs typeface="+mn-cs"/>
      </a:defRPr>
    </a:lvl5pPr>
    <a:lvl6pPr marL="2286000" algn="l" defTabSz="914400" rtl="0" eaLnBrk="1" latinLnBrk="0" hangingPunct="1">
      <a:defRPr sz="1600" kern="1200">
        <a:solidFill>
          <a:schemeClr val="tx1"/>
        </a:solidFill>
        <a:latin typeface="Arial" charset="0"/>
        <a:ea typeface="+mn-ea"/>
        <a:cs typeface="+mn-cs"/>
      </a:defRPr>
    </a:lvl6pPr>
    <a:lvl7pPr marL="2743200" algn="l" defTabSz="914400" rtl="0" eaLnBrk="1" latinLnBrk="0" hangingPunct="1">
      <a:defRPr sz="1600" kern="1200">
        <a:solidFill>
          <a:schemeClr val="tx1"/>
        </a:solidFill>
        <a:latin typeface="Arial" charset="0"/>
        <a:ea typeface="+mn-ea"/>
        <a:cs typeface="+mn-cs"/>
      </a:defRPr>
    </a:lvl7pPr>
    <a:lvl8pPr marL="3200400" algn="l" defTabSz="914400" rtl="0" eaLnBrk="1" latinLnBrk="0" hangingPunct="1">
      <a:defRPr sz="1600" kern="1200">
        <a:solidFill>
          <a:schemeClr val="tx1"/>
        </a:solidFill>
        <a:latin typeface="Arial" charset="0"/>
        <a:ea typeface="+mn-ea"/>
        <a:cs typeface="+mn-cs"/>
      </a:defRPr>
    </a:lvl8pPr>
    <a:lvl9pPr marL="3657600" algn="l" defTabSz="914400" rtl="0" eaLnBrk="1" latinLnBrk="0" hangingPunct="1">
      <a:defRPr sz="16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p15:clr>
            <a:srgbClr val="A4A3A4"/>
          </p15:clr>
        </p15:guide>
      </p15:sldGuideLst>
    </p:ext>
    <p:ext uri="{2D200454-40CA-4A62-9FC3-DE9A4176ACB9}">
      <p15:notesGuideLst xmlns:p15="http://schemas.microsoft.com/office/powerpoint/2012/main">
        <p15:guide id="1" orient="horz" pos="3127">
          <p15:clr>
            <a:srgbClr val="A4A3A4"/>
          </p15:clr>
        </p15:guide>
        <p15:guide id="2" pos="214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Braml" initials="TB" lastIdx="1" clrIdx="0">
    <p:extLst>
      <p:ext uri="{19B8F6BF-5375-455C-9EA6-DF929625EA0E}">
        <p15:presenceInfo xmlns:p15="http://schemas.microsoft.com/office/powerpoint/2012/main" userId="5b498df2e244d9c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FFC000"/>
    <a:srgbClr val="CC0000"/>
    <a:srgbClr val="007635"/>
    <a:srgbClr val="FAF40C"/>
    <a:srgbClr val="FFFF00"/>
    <a:srgbClr val="DA0000"/>
    <a:srgbClr val="9900CC"/>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ittlere Formatvorlage 4 - Akz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6404" autoAdjust="0"/>
  </p:normalViewPr>
  <p:slideViewPr>
    <p:cSldViewPr snapToGrid="0">
      <p:cViewPr varScale="1">
        <p:scale>
          <a:sx n="110" d="100"/>
          <a:sy n="110" d="100"/>
        </p:scale>
        <p:origin x="1602" y="10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varScale="1">
        <p:scale>
          <a:sx n="61" d="100"/>
          <a:sy n="61" d="100"/>
        </p:scale>
        <p:origin x="2685" y="45"/>
      </p:cViewPr>
      <p:guideLst>
        <p:guide orient="horz" pos="3127"/>
        <p:guide pos="2141"/>
      </p:guideLst>
    </p:cSldViewPr>
  </p:notesViewPr>
  <p:gridSpacing cx="90012" cy="90012"/>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130" name="Rectangle 2"/>
          <p:cNvSpPr>
            <a:spLocks noGrp="1" noChangeArrowheads="1"/>
          </p:cNvSpPr>
          <p:nvPr>
            <p:ph type="hdr" sz="quarter"/>
          </p:nvPr>
        </p:nvSpPr>
        <p:spPr bwMode="auto">
          <a:xfrm>
            <a:off x="1" y="1"/>
            <a:ext cx="2945861" cy="497413"/>
          </a:xfrm>
          <a:prstGeom prst="rect">
            <a:avLst/>
          </a:prstGeom>
          <a:noFill/>
          <a:ln w="9525">
            <a:noFill/>
            <a:miter lim="800000"/>
            <a:headEnd/>
            <a:tailEnd/>
          </a:ln>
          <a:effectLst/>
        </p:spPr>
        <p:txBody>
          <a:bodyPr vert="horz" wrap="square" lIns="91421" tIns="45712" rIns="91421" bIns="45712" numCol="1" anchor="t" anchorCtr="0" compatLnSpc="1">
            <a:prstTxWarp prst="textNoShape">
              <a:avLst/>
            </a:prstTxWarp>
          </a:bodyPr>
          <a:lstStyle>
            <a:lvl1pPr algn="l" defTabSz="914422">
              <a:spcBef>
                <a:spcPct val="0"/>
              </a:spcBef>
              <a:defRPr sz="1200"/>
            </a:lvl1pPr>
          </a:lstStyle>
          <a:p>
            <a:endParaRPr lang="de-DE"/>
          </a:p>
        </p:txBody>
      </p:sp>
      <p:sp>
        <p:nvSpPr>
          <p:cNvPr id="48131" name="Rectangle 3"/>
          <p:cNvSpPr>
            <a:spLocks noGrp="1" noChangeArrowheads="1"/>
          </p:cNvSpPr>
          <p:nvPr>
            <p:ph type="dt" sz="quarter" idx="1"/>
          </p:nvPr>
        </p:nvSpPr>
        <p:spPr bwMode="auto">
          <a:xfrm>
            <a:off x="3850294" y="1"/>
            <a:ext cx="2945861" cy="497413"/>
          </a:xfrm>
          <a:prstGeom prst="rect">
            <a:avLst/>
          </a:prstGeom>
          <a:noFill/>
          <a:ln w="9525">
            <a:noFill/>
            <a:miter lim="800000"/>
            <a:headEnd/>
            <a:tailEnd/>
          </a:ln>
          <a:effectLst/>
        </p:spPr>
        <p:txBody>
          <a:bodyPr vert="horz" wrap="square" lIns="91421" tIns="45712" rIns="91421" bIns="45712" numCol="1" anchor="t" anchorCtr="0" compatLnSpc="1">
            <a:prstTxWarp prst="textNoShape">
              <a:avLst/>
            </a:prstTxWarp>
          </a:bodyPr>
          <a:lstStyle>
            <a:lvl1pPr algn="r" defTabSz="914422">
              <a:spcBef>
                <a:spcPct val="0"/>
              </a:spcBef>
              <a:defRPr sz="1200"/>
            </a:lvl1pPr>
          </a:lstStyle>
          <a:p>
            <a:endParaRPr lang="de-DE"/>
          </a:p>
        </p:txBody>
      </p:sp>
      <p:sp>
        <p:nvSpPr>
          <p:cNvPr id="48132" name="Rectangle 4"/>
          <p:cNvSpPr>
            <a:spLocks noGrp="1" noChangeArrowheads="1"/>
          </p:cNvSpPr>
          <p:nvPr>
            <p:ph type="ftr" sz="quarter" idx="2"/>
          </p:nvPr>
        </p:nvSpPr>
        <p:spPr bwMode="auto">
          <a:xfrm>
            <a:off x="1" y="9429273"/>
            <a:ext cx="2945861" cy="497412"/>
          </a:xfrm>
          <a:prstGeom prst="rect">
            <a:avLst/>
          </a:prstGeom>
          <a:noFill/>
          <a:ln w="9525">
            <a:noFill/>
            <a:miter lim="800000"/>
            <a:headEnd/>
            <a:tailEnd/>
          </a:ln>
          <a:effectLst/>
        </p:spPr>
        <p:txBody>
          <a:bodyPr vert="horz" wrap="square" lIns="91421" tIns="45712" rIns="91421" bIns="45712" numCol="1" anchor="b" anchorCtr="0" compatLnSpc="1">
            <a:prstTxWarp prst="textNoShape">
              <a:avLst/>
            </a:prstTxWarp>
          </a:bodyPr>
          <a:lstStyle>
            <a:lvl1pPr algn="l" defTabSz="914422">
              <a:spcBef>
                <a:spcPct val="0"/>
              </a:spcBef>
              <a:defRPr sz="1200"/>
            </a:lvl1pPr>
          </a:lstStyle>
          <a:p>
            <a:endParaRPr lang="de-DE"/>
          </a:p>
        </p:txBody>
      </p:sp>
      <p:sp>
        <p:nvSpPr>
          <p:cNvPr id="48133" name="Rectangle 5"/>
          <p:cNvSpPr>
            <a:spLocks noGrp="1" noChangeArrowheads="1"/>
          </p:cNvSpPr>
          <p:nvPr>
            <p:ph type="sldNum" sz="quarter" idx="3"/>
          </p:nvPr>
        </p:nvSpPr>
        <p:spPr bwMode="auto">
          <a:xfrm>
            <a:off x="3850294" y="9429273"/>
            <a:ext cx="2945861" cy="497412"/>
          </a:xfrm>
          <a:prstGeom prst="rect">
            <a:avLst/>
          </a:prstGeom>
          <a:noFill/>
          <a:ln w="9525">
            <a:noFill/>
            <a:miter lim="800000"/>
            <a:headEnd/>
            <a:tailEnd/>
          </a:ln>
          <a:effectLst/>
        </p:spPr>
        <p:txBody>
          <a:bodyPr vert="horz" wrap="square" lIns="91421" tIns="45712" rIns="91421" bIns="45712" numCol="1" anchor="b" anchorCtr="0" compatLnSpc="1">
            <a:prstTxWarp prst="textNoShape">
              <a:avLst/>
            </a:prstTxWarp>
          </a:bodyPr>
          <a:lstStyle>
            <a:lvl1pPr algn="r" defTabSz="914422">
              <a:spcBef>
                <a:spcPct val="0"/>
              </a:spcBef>
              <a:defRPr sz="1200"/>
            </a:lvl1pPr>
          </a:lstStyle>
          <a:p>
            <a:fld id="{81123F10-8663-4C91-920D-9B9ACA35D4D2}" type="slidenum">
              <a:rPr lang="de-DE"/>
              <a:pPr/>
              <a:t>‹Nr.›</a:t>
            </a:fld>
            <a:endParaRPr lang="de-DE"/>
          </a:p>
        </p:txBody>
      </p:sp>
    </p:spTree>
    <p:extLst>
      <p:ext uri="{BB962C8B-B14F-4D97-AF65-F5344CB8AC3E}">
        <p14:creationId xmlns:p14="http://schemas.microsoft.com/office/powerpoint/2010/main" val="95495682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2.jpe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1" y="1"/>
            <a:ext cx="2945861" cy="497413"/>
          </a:xfrm>
          <a:prstGeom prst="rect">
            <a:avLst/>
          </a:prstGeom>
          <a:noFill/>
          <a:ln w="9525">
            <a:noFill/>
            <a:miter lim="800000"/>
            <a:headEnd/>
            <a:tailEnd/>
          </a:ln>
          <a:effectLst/>
        </p:spPr>
        <p:txBody>
          <a:bodyPr vert="horz" wrap="square" lIns="91421" tIns="45712" rIns="91421" bIns="45712" numCol="1" anchor="t" anchorCtr="0" compatLnSpc="1">
            <a:prstTxWarp prst="textNoShape">
              <a:avLst/>
            </a:prstTxWarp>
          </a:bodyPr>
          <a:lstStyle>
            <a:lvl1pPr algn="l" defTabSz="914422">
              <a:spcBef>
                <a:spcPct val="0"/>
              </a:spcBef>
              <a:defRPr sz="1200"/>
            </a:lvl1pPr>
          </a:lstStyle>
          <a:p>
            <a:endParaRPr lang="en-US"/>
          </a:p>
        </p:txBody>
      </p:sp>
      <p:sp>
        <p:nvSpPr>
          <p:cNvPr id="22531" name="Rectangle 3"/>
          <p:cNvSpPr>
            <a:spLocks noGrp="1" noChangeArrowheads="1"/>
          </p:cNvSpPr>
          <p:nvPr>
            <p:ph type="dt" idx="1"/>
          </p:nvPr>
        </p:nvSpPr>
        <p:spPr bwMode="auto">
          <a:xfrm>
            <a:off x="3850294" y="1"/>
            <a:ext cx="2945861" cy="497413"/>
          </a:xfrm>
          <a:prstGeom prst="rect">
            <a:avLst/>
          </a:prstGeom>
          <a:noFill/>
          <a:ln w="9525">
            <a:noFill/>
            <a:miter lim="800000"/>
            <a:headEnd/>
            <a:tailEnd/>
          </a:ln>
          <a:effectLst/>
        </p:spPr>
        <p:txBody>
          <a:bodyPr vert="horz" wrap="square" lIns="91421" tIns="45712" rIns="91421" bIns="45712" numCol="1" anchor="t" anchorCtr="0" compatLnSpc="1">
            <a:prstTxWarp prst="textNoShape">
              <a:avLst/>
            </a:prstTxWarp>
          </a:bodyPr>
          <a:lstStyle>
            <a:lvl1pPr algn="r" defTabSz="914422">
              <a:spcBef>
                <a:spcPct val="0"/>
              </a:spcBef>
              <a:defRPr sz="1200"/>
            </a:lvl1pPr>
          </a:lstStyle>
          <a:p>
            <a:endParaRPr lang="en-US"/>
          </a:p>
        </p:txBody>
      </p:sp>
      <p:sp>
        <p:nvSpPr>
          <p:cNvPr id="22532" name="Rectangle 4"/>
          <p:cNvSpPr>
            <a:spLocks noGrp="1" noRot="1" noChangeAspect="1" noChangeArrowheads="1" noTextEdit="1"/>
          </p:cNvSpPr>
          <p:nvPr>
            <p:ph type="sldImg" idx="2"/>
          </p:nvPr>
        </p:nvSpPr>
        <p:spPr bwMode="auto">
          <a:xfrm>
            <a:off x="915988" y="742950"/>
            <a:ext cx="4965700" cy="3725863"/>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79464" y="4716947"/>
            <a:ext cx="5438748" cy="4467470"/>
          </a:xfrm>
          <a:prstGeom prst="rect">
            <a:avLst/>
          </a:prstGeom>
          <a:noFill/>
          <a:ln w="9525">
            <a:noFill/>
            <a:miter lim="800000"/>
            <a:headEnd/>
            <a:tailEnd/>
          </a:ln>
          <a:effectLst/>
        </p:spPr>
        <p:txBody>
          <a:bodyPr vert="horz" wrap="square" lIns="91421" tIns="45712" rIns="91421" bIns="45712" numCol="1" anchor="t" anchorCtr="0" compatLnSpc="1">
            <a:prstTxWarp prst="textNoShape">
              <a:avLst/>
            </a:prstTxWarp>
          </a:bodyPr>
          <a:lstStyle/>
          <a:p>
            <a:pPr lvl="0"/>
            <a:r>
              <a:rPr lang="en-US"/>
              <a:t>Textmasterformate durch Klicken bearbeiten</a:t>
            </a:r>
          </a:p>
          <a:p>
            <a:pPr lvl="1"/>
            <a:r>
              <a:rPr lang="en-US"/>
              <a:t>Zweite Ebene</a:t>
            </a:r>
          </a:p>
          <a:p>
            <a:pPr lvl="2"/>
            <a:r>
              <a:rPr lang="en-US"/>
              <a:t>Dritte Ebene</a:t>
            </a:r>
          </a:p>
          <a:p>
            <a:pPr lvl="3"/>
            <a:r>
              <a:rPr lang="en-US"/>
              <a:t>Vierte Ebene</a:t>
            </a:r>
          </a:p>
          <a:p>
            <a:pPr lvl="4"/>
            <a:r>
              <a:rPr lang="en-US"/>
              <a:t>Fünfte Ebene</a:t>
            </a:r>
          </a:p>
        </p:txBody>
      </p:sp>
      <p:sp>
        <p:nvSpPr>
          <p:cNvPr id="22534" name="Rectangle 6"/>
          <p:cNvSpPr>
            <a:spLocks noGrp="1" noChangeArrowheads="1"/>
          </p:cNvSpPr>
          <p:nvPr>
            <p:ph type="ftr" sz="quarter" idx="4"/>
          </p:nvPr>
        </p:nvSpPr>
        <p:spPr bwMode="auto">
          <a:xfrm>
            <a:off x="1" y="9429273"/>
            <a:ext cx="2945861" cy="497412"/>
          </a:xfrm>
          <a:prstGeom prst="rect">
            <a:avLst/>
          </a:prstGeom>
          <a:noFill/>
          <a:ln w="9525">
            <a:noFill/>
            <a:miter lim="800000"/>
            <a:headEnd/>
            <a:tailEnd/>
          </a:ln>
          <a:effectLst/>
        </p:spPr>
        <p:txBody>
          <a:bodyPr vert="horz" wrap="square" lIns="91421" tIns="45712" rIns="91421" bIns="45712" numCol="1" anchor="b" anchorCtr="0" compatLnSpc="1">
            <a:prstTxWarp prst="textNoShape">
              <a:avLst/>
            </a:prstTxWarp>
          </a:bodyPr>
          <a:lstStyle>
            <a:lvl1pPr algn="l" defTabSz="914422">
              <a:spcBef>
                <a:spcPct val="0"/>
              </a:spcBef>
              <a:defRPr sz="1200"/>
            </a:lvl1pPr>
          </a:lstStyle>
          <a:p>
            <a:endParaRPr lang="en-US"/>
          </a:p>
        </p:txBody>
      </p:sp>
      <p:sp>
        <p:nvSpPr>
          <p:cNvPr id="22535" name="Rectangle 7"/>
          <p:cNvSpPr>
            <a:spLocks noGrp="1" noChangeArrowheads="1"/>
          </p:cNvSpPr>
          <p:nvPr>
            <p:ph type="sldNum" sz="quarter" idx="5"/>
          </p:nvPr>
        </p:nvSpPr>
        <p:spPr bwMode="auto">
          <a:xfrm>
            <a:off x="3850294" y="9429273"/>
            <a:ext cx="2945861" cy="497412"/>
          </a:xfrm>
          <a:prstGeom prst="rect">
            <a:avLst/>
          </a:prstGeom>
          <a:noFill/>
          <a:ln w="9525">
            <a:noFill/>
            <a:miter lim="800000"/>
            <a:headEnd/>
            <a:tailEnd/>
          </a:ln>
          <a:effectLst/>
        </p:spPr>
        <p:txBody>
          <a:bodyPr vert="horz" wrap="square" lIns="91421" tIns="45712" rIns="91421" bIns="45712" numCol="1" anchor="b" anchorCtr="0" compatLnSpc="1">
            <a:prstTxWarp prst="textNoShape">
              <a:avLst/>
            </a:prstTxWarp>
          </a:bodyPr>
          <a:lstStyle>
            <a:lvl1pPr algn="r" defTabSz="914422">
              <a:spcBef>
                <a:spcPct val="0"/>
              </a:spcBef>
              <a:defRPr sz="1200"/>
            </a:lvl1pPr>
          </a:lstStyle>
          <a:p>
            <a:fld id="{859A2E46-5B6D-41AE-9DDE-2ABE0A4DDD43}" type="slidenum">
              <a:rPr lang="en-US"/>
              <a:pPr/>
              <a:t>‹Nr.›</a:t>
            </a:fld>
            <a:endParaRPr lang="en-US"/>
          </a:p>
        </p:txBody>
      </p:sp>
    </p:spTree>
    <p:extLst>
      <p:ext uri="{BB962C8B-B14F-4D97-AF65-F5344CB8AC3E}">
        <p14:creationId xmlns:p14="http://schemas.microsoft.com/office/powerpoint/2010/main" val="2726576785"/>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084FB74-049E-4F3B-9979-28608219F3C5}" type="slidenum">
              <a:rPr lang="en-US"/>
              <a:pPr/>
              <a:t>1</a:t>
            </a:fld>
            <a:endParaRPr lang="en-US" dirty="0"/>
          </a:p>
        </p:txBody>
      </p:sp>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p:txBody>
          <a:bodyPr/>
          <a:lstStyle/>
          <a:p>
            <a:endParaRPr lang="de-DE" dirty="0"/>
          </a:p>
        </p:txBody>
      </p:sp>
    </p:spTree>
    <p:extLst>
      <p:ext uri="{BB962C8B-B14F-4D97-AF65-F5344CB8AC3E}">
        <p14:creationId xmlns:p14="http://schemas.microsoft.com/office/powerpoint/2010/main" val="38494807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10</a:t>
            </a:fld>
            <a:endParaRPr lang="en-US"/>
          </a:p>
        </p:txBody>
      </p:sp>
    </p:spTree>
    <p:extLst>
      <p:ext uri="{BB962C8B-B14F-4D97-AF65-F5344CB8AC3E}">
        <p14:creationId xmlns:p14="http://schemas.microsoft.com/office/powerpoint/2010/main" val="31372074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11</a:t>
            </a:fld>
            <a:endParaRPr lang="en-US"/>
          </a:p>
        </p:txBody>
      </p:sp>
    </p:spTree>
    <p:extLst>
      <p:ext uri="{BB962C8B-B14F-4D97-AF65-F5344CB8AC3E}">
        <p14:creationId xmlns:p14="http://schemas.microsoft.com/office/powerpoint/2010/main" val="34397585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12</a:t>
            </a:fld>
            <a:endParaRPr lang="en-US"/>
          </a:p>
        </p:txBody>
      </p:sp>
    </p:spTree>
    <p:extLst>
      <p:ext uri="{BB962C8B-B14F-4D97-AF65-F5344CB8AC3E}">
        <p14:creationId xmlns:p14="http://schemas.microsoft.com/office/powerpoint/2010/main" val="20605415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13</a:t>
            </a:fld>
            <a:endParaRPr lang="en-US"/>
          </a:p>
        </p:txBody>
      </p:sp>
    </p:spTree>
    <p:extLst>
      <p:ext uri="{BB962C8B-B14F-4D97-AF65-F5344CB8AC3E}">
        <p14:creationId xmlns:p14="http://schemas.microsoft.com/office/powerpoint/2010/main" val="41998173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14</a:t>
            </a:fld>
            <a:endParaRPr lang="en-US"/>
          </a:p>
        </p:txBody>
      </p:sp>
    </p:spTree>
    <p:extLst>
      <p:ext uri="{BB962C8B-B14F-4D97-AF65-F5344CB8AC3E}">
        <p14:creationId xmlns:p14="http://schemas.microsoft.com/office/powerpoint/2010/main" val="23879376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15</a:t>
            </a:fld>
            <a:endParaRPr lang="en-US"/>
          </a:p>
        </p:txBody>
      </p:sp>
    </p:spTree>
    <p:extLst>
      <p:ext uri="{BB962C8B-B14F-4D97-AF65-F5344CB8AC3E}">
        <p14:creationId xmlns:p14="http://schemas.microsoft.com/office/powerpoint/2010/main" val="41437331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16</a:t>
            </a:fld>
            <a:endParaRPr lang="en-US"/>
          </a:p>
        </p:txBody>
      </p:sp>
    </p:spTree>
    <p:extLst>
      <p:ext uri="{BB962C8B-B14F-4D97-AF65-F5344CB8AC3E}">
        <p14:creationId xmlns:p14="http://schemas.microsoft.com/office/powerpoint/2010/main" val="35641933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17</a:t>
            </a:fld>
            <a:endParaRPr lang="en-US"/>
          </a:p>
        </p:txBody>
      </p:sp>
    </p:spTree>
    <p:extLst>
      <p:ext uri="{BB962C8B-B14F-4D97-AF65-F5344CB8AC3E}">
        <p14:creationId xmlns:p14="http://schemas.microsoft.com/office/powerpoint/2010/main" val="23134023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18</a:t>
            </a:fld>
            <a:endParaRPr lang="en-US"/>
          </a:p>
        </p:txBody>
      </p:sp>
    </p:spTree>
    <p:extLst>
      <p:ext uri="{BB962C8B-B14F-4D97-AF65-F5344CB8AC3E}">
        <p14:creationId xmlns:p14="http://schemas.microsoft.com/office/powerpoint/2010/main" val="2616286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19</a:t>
            </a:fld>
            <a:endParaRPr lang="en-US"/>
          </a:p>
        </p:txBody>
      </p:sp>
    </p:spTree>
    <p:extLst>
      <p:ext uri="{BB962C8B-B14F-4D97-AF65-F5344CB8AC3E}">
        <p14:creationId xmlns:p14="http://schemas.microsoft.com/office/powerpoint/2010/main" val="30154718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2</a:t>
            </a:fld>
            <a:endParaRPr lang="en-US"/>
          </a:p>
        </p:txBody>
      </p:sp>
    </p:spTree>
    <p:extLst>
      <p:ext uri="{BB962C8B-B14F-4D97-AF65-F5344CB8AC3E}">
        <p14:creationId xmlns:p14="http://schemas.microsoft.com/office/powerpoint/2010/main" val="21681164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20</a:t>
            </a:fld>
            <a:endParaRPr lang="en-US"/>
          </a:p>
        </p:txBody>
      </p:sp>
    </p:spTree>
    <p:extLst>
      <p:ext uri="{BB962C8B-B14F-4D97-AF65-F5344CB8AC3E}">
        <p14:creationId xmlns:p14="http://schemas.microsoft.com/office/powerpoint/2010/main" val="10508064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21</a:t>
            </a:fld>
            <a:endParaRPr lang="en-US"/>
          </a:p>
        </p:txBody>
      </p:sp>
    </p:spTree>
    <p:extLst>
      <p:ext uri="{BB962C8B-B14F-4D97-AF65-F5344CB8AC3E}">
        <p14:creationId xmlns:p14="http://schemas.microsoft.com/office/powerpoint/2010/main" val="5325495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22</a:t>
            </a:fld>
            <a:endParaRPr lang="en-US"/>
          </a:p>
        </p:txBody>
      </p:sp>
    </p:spTree>
    <p:extLst>
      <p:ext uri="{BB962C8B-B14F-4D97-AF65-F5344CB8AC3E}">
        <p14:creationId xmlns:p14="http://schemas.microsoft.com/office/powerpoint/2010/main" val="1865809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23</a:t>
            </a:fld>
            <a:endParaRPr lang="en-US"/>
          </a:p>
        </p:txBody>
      </p:sp>
    </p:spTree>
    <p:extLst>
      <p:ext uri="{BB962C8B-B14F-4D97-AF65-F5344CB8AC3E}">
        <p14:creationId xmlns:p14="http://schemas.microsoft.com/office/powerpoint/2010/main" val="28454711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24</a:t>
            </a:fld>
            <a:endParaRPr lang="en-US"/>
          </a:p>
        </p:txBody>
      </p:sp>
    </p:spTree>
    <p:extLst>
      <p:ext uri="{BB962C8B-B14F-4D97-AF65-F5344CB8AC3E}">
        <p14:creationId xmlns:p14="http://schemas.microsoft.com/office/powerpoint/2010/main" val="3245451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25</a:t>
            </a:fld>
            <a:endParaRPr lang="en-US"/>
          </a:p>
        </p:txBody>
      </p:sp>
    </p:spTree>
    <p:extLst>
      <p:ext uri="{BB962C8B-B14F-4D97-AF65-F5344CB8AC3E}">
        <p14:creationId xmlns:p14="http://schemas.microsoft.com/office/powerpoint/2010/main" val="16247265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26</a:t>
            </a:fld>
            <a:endParaRPr lang="en-US"/>
          </a:p>
        </p:txBody>
      </p:sp>
    </p:spTree>
    <p:extLst>
      <p:ext uri="{BB962C8B-B14F-4D97-AF65-F5344CB8AC3E}">
        <p14:creationId xmlns:p14="http://schemas.microsoft.com/office/powerpoint/2010/main" val="3513424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27</a:t>
            </a:fld>
            <a:endParaRPr lang="en-US"/>
          </a:p>
        </p:txBody>
      </p:sp>
    </p:spTree>
    <p:extLst>
      <p:ext uri="{BB962C8B-B14F-4D97-AF65-F5344CB8AC3E}">
        <p14:creationId xmlns:p14="http://schemas.microsoft.com/office/powerpoint/2010/main" val="6908223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28</a:t>
            </a:fld>
            <a:endParaRPr lang="en-US"/>
          </a:p>
        </p:txBody>
      </p:sp>
    </p:spTree>
    <p:extLst>
      <p:ext uri="{BB962C8B-B14F-4D97-AF65-F5344CB8AC3E}">
        <p14:creationId xmlns:p14="http://schemas.microsoft.com/office/powerpoint/2010/main" val="9618249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29</a:t>
            </a:fld>
            <a:endParaRPr lang="en-US"/>
          </a:p>
        </p:txBody>
      </p:sp>
    </p:spTree>
    <p:extLst>
      <p:ext uri="{BB962C8B-B14F-4D97-AF65-F5344CB8AC3E}">
        <p14:creationId xmlns:p14="http://schemas.microsoft.com/office/powerpoint/2010/main" val="1084341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3</a:t>
            </a:fld>
            <a:endParaRPr lang="en-US"/>
          </a:p>
        </p:txBody>
      </p:sp>
    </p:spTree>
    <p:extLst>
      <p:ext uri="{BB962C8B-B14F-4D97-AF65-F5344CB8AC3E}">
        <p14:creationId xmlns:p14="http://schemas.microsoft.com/office/powerpoint/2010/main" val="5406245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30</a:t>
            </a:fld>
            <a:endParaRPr lang="en-US"/>
          </a:p>
        </p:txBody>
      </p:sp>
    </p:spTree>
    <p:extLst>
      <p:ext uri="{BB962C8B-B14F-4D97-AF65-F5344CB8AC3E}">
        <p14:creationId xmlns:p14="http://schemas.microsoft.com/office/powerpoint/2010/main" val="3500747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31</a:t>
            </a:fld>
            <a:endParaRPr lang="en-US"/>
          </a:p>
        </p:txBody>
      </p:sp>
    </p:spTree>
    <p:extLst>
      <p:ext uri="{BB962C8B-B14F-4D97-AF65-F5344CB8AC3E}">
        <p14:creationId xmlns:p14="http://schemas.microsoft.com/office/powerpoint/2010/main" val="27945052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32</a:t>
            </a:fld>
            <a:endParaRPr lang="en-US"/>
          </a:p>
        </p:txBody>
      </p:sp>
    </p:spTree>
    <p:extLst>
      <p:ext uri="{BB962C8B-B14F-4D97-AF65-F5344CB8AC3E}">
        <p14:creationId xmlns:p14="http://schemas.microsoft.com/office/powerpoint/2010/main" val="24611452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33</a:t>
            </a:fld>
            <a:endParaRPr lang="en-US"/>
          </a:p>
        </p:txBody>
      </p:sp>
    </p:spTree>
    <p:extLst>
      <p:ext uri="{BB962C8B-B14F-4D97-AF65-F5344CB8AC3E}">
        <p14:creationId xmlns:p14="http://schemas.microsoft.com/office/powerpoint/2010/main" val="13018673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4</a:t>
            </a:fld>
            <a:endParaRPr lang="en-US"/>
          </a:p>
        </p:txBody>
      </p:sp>
    </p:spTree>
    <p:extLst>
      <p:ext uri="{BB962C8B-B14F-4D97-AF65-F5344CB8AC3E}">
        <p14:creationId xmlns:p14="http://schemas.microsoft.com/office/powerpoint/2010/main" val="17814861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5</a:t>
            </a:fld>
            <a:endParaRPr lang="en-US"/>
          </a:p>
        </p:txBody>
      </p:sp>
    </p:spTree>
    <p:extLst>
      <p:ext uri="{BB962C8B-B14F-4D97-AF65-F5344CB8AC3E}">
        <p14:creationId xmlns:p14="http://schemas.microsoft.com/office/powerpoint/2010/main" val="1024928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6</a:t>
            </a:fld>
            <a:endParaRPr lang="en-US"/>
          </a:p>
        </p:txBody>
      </p:sp>
    </p:spTree>
    <p:extLst>
      <p:ext uri="{BB962C8B-B14F-4D97-AF65-F5344CB8AC3E}">
        <p14:creationId xmlns:p14="http://schemas.microsoft.com/office/powerpoint/2010/main" val="21272670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7</a:t>
            </a:fld>
            <a:endParaRPr lang="en-US"/>
          </a:p>
        </p:txBody>
      </p:sp>
    </p:spTree>
    <p:extLst>
      <p:ext uri="{BB962C8B-B14F-4D97-AF65-F5344CB8AC3E}">
        <p14:creationId xmlns:p14="http://schemas.microsoft.com/office/powerpoint/2010/main" val="3371535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8</a:t>
            </a:fld>
            <a:endParaRPr lang="en-US"/>
          </a:p>
        </p:txBody>
      </p:sp>
    </p:spTree>
    <p:extLst>
      <p:ext uri="{BB962C8B-B14F-4D97-AF65-F5344CB8AC3E}">
        <p14:creationId xmlns:p14="http://schemas.microsoft.com/office/powerpoint/2010/main" val="30800444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859A2E46-5B6D-41AE-9DDE-2ABE0A4DDD43}" type="slidenum">
              <a:rPr lang="en-US" smtClean="0"/>
              <a:pPr/>
              <a:t>9</a:t>
            </a:fld>
            <a:endParaRPr lang="en-US"/>
          </a:p>
        </p:txBody>
      </p:sp>
    </p:spTree>
    <p:extLst>
      <p:ext uri="{BB962C8B-B14F-4D97-AF65-F5344CB8AC3E}">
        <p14:creationId xmlns:p14="http://schemas.microsoft.com/office/powerpoint/2010/main" val="25085564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elfolie">
    <p:spTree>
      <p:nvGrpSpPr>
        <p:cNvPr id="1" name=""/>
        <p:cNvGrpSpPr/>
        <p:nvPr/>
      </p:nvGrpSpPr>
      <p:grpSpPr>
        <a:xfrm>
          <a:off x="0" y="0"/>
          <a:ext cx="0" cy="0"/>
          <a:chOff x="0" y="0"/>
          <a:chExt cx="0" cy="0"/>
        </a:xfrm>
      </p:grpSpPr>
      <p:sp>
        <p:nvSpPr>
          <p:cNvPr id="47127" name="Line 23"/>
          <p:cNvSpPr>
            <a:spLocks noChangeShapeType="1"/>
          </p:cNvSpPr>
          <p:nvPr userDrawn="1"/>
        </p:nvSpPr>
        <p:spPr bwMode="auto">
          <a:xfrm>
            <a:off x="0" y="6237288"/>
            <a:ext cx="9144000" cy="0"/>
          </a:xfrm>
          <a:prstGeom prst="line">
            <a:avLst/>
          </a:prstGeom>
          <a:noFill/>
          <a:ln w="12700">
            <a:solidFill>
              <a:schemeClr val="bg2"/>
            </a:solidFill>
            <a:round/>
            <a:headEnd/>
            <a:tailEnd/>
          </a:ln>
          <a:effectLst/>
        </p:spPr>
        <p:txBody>
          <a:bodyPr/>
          <a:lstStyle/>
          <a:p>
            <a:endParaRPr lang="de-DE"/>
          </a:p>
        </p:txBody>
      </p:sp>
      <p:sp>
        <p:nvSpPr>
          <p:cNvPr id="47128" name="Line 24"/>
          <p:cNvSpPr>
            <a:spLocks noChangeShapeType="1"/>
          </p:cNvSpPr>
          <p:nvPr userDrawn="1"/>
        </p:nvSpPr>
        <p:spPr bwMode="auto">
          <a:xfrm>
            <a:off x="4820225" y="0"/>
            <a:ext cx="0" cy="1576388"/>
          </a:xfrm>
          <a:prstGeom prst="line">
            <a:avLst/>
          </a:prstGeom>
          <a:noFill/>
          <a:ln w="12700">
            <a:solidFill>
              <a:schemeClr val="bg2"/>
            </a:solidFill>
            <a:round/>
            <a:headEnd/>
            <a:tailEnd/>
          </a:ln>
          <a:effectLst/>
        </p:spPr>
        <p:txBody>
          <a:bodyPr/>
          <a:lstStyle/>
          <a:p>
            <a:endParaRPr lang="de-DE"/>
          </a:p>
        </p:txBody>
      </p:sp>
      <p:sp>
        <p:nvSpPr>
          <p:cNvPr id="47129" name="Line 25"/>
          <p:cNvSpPr>
            <a:spLocks noChangeShapeType="1"/>
          </p:cNvSpPr>
          <p:nvPr userDrawn="1"/>
        </p:nvSpPr>
        <p:spPr bwMode="auto">
          <a:xfrm>
            <a:off x="0" y="1576388"/>
            <a:ext cx="9144000" cy="0"/>
          </a:xfrm>
          <a:prstGeom prst="line">
            <a:avLst/>
          </a:prstGeom>
          <a:noFill/>
          <a:ln w="12700">
            <a:solidFill>
              <a:schemeClr val="bg2"/>
            </a:solidFill>
            <a:round/>
            <a:headEnd/>
            <a:tailEnd/>
          </a:ln>
          <a:effectLst/>
        </p:spPr>
        <p:txBody>
          <a:bodyPr/>
          <a:lstStyle/>
          <a:p>
            <a:endParaRPr lang="de-DE"/>
          </a:p>
        </p:txBody>
      </p:sp>
      <p:pic>
        <p:nvPicPr>
          <p:cNvPr id="47132" name="Picture 28" descr="Signet_farbig"/>
          <p:cNvPicPr>
            <a:picLocks noChangeAspect="1" noChangeArrowheads="1"/>
          </p:cNvPicPr>
          <p:nvPr userDrawn="1"/>
        </p:nvPicPr>
        <p:blipFill>
          <a:blip r:embed="rId2" cstate="print"/>
          <a:srcRect/>
          <a:stretch>
            <a:fillRect/>
          </a:stretch>
        </p:blipFill>
        <p:spPr bwMode="auto">
          <a:xfrm>
            <a:off x="414434" y="387238"/>
            <a:ext cx="4011612" cy="764985"/>
          </a:xfrm>
          <a:prstGeom prst="rect">
            <a:avLst/>
          </a:prstGeom>
          <a:noFill/>
        </p:spPr>
      </p:pic>
      <p:sp>
        <p:nvSpPr>
          <p:cNvPr id="2" name="Titel 1"/>
          <p:cNvSpPr>
            <a:spLocks noGrp="1"/>
          </p:cNvSpPr>
          <p:nvPr>
            <p:ph type="ctrTitle"/>
          </p:nvPr>
        </p:nvSpPr>
        <p:spPr>
          <a:xfrm>
            <a:off x="1143000" y="1894720"/>
            <a:ext cx="6858000" cy="2387600"/>
          </a:xfrm>
          <a:prstGeom prst="rect">
            <a:avLst/>
          </a:prstGeom>
        </p:spPr>
        <p:txBody>
          <a:bodyPr anchor="b"/>
          <a:lstStyle>
            <a:lvl1pPr algn="ctr">
              <a:defRPr sz="6000"/>
            </a:lvl1pPr>
          </a:lstStyle>
          <a:p>
            <a:r>
              <a:rPr lang="de-DE"/>
              <a:t>Mastertitelformat bearbeiten</a:t>
            </a:r>
          </a:p>
        </p:txBody>
      </p:sp>
      <p:pic>
        <p:nvPicPr>
          <p:cNvPr id="3" name="Grafik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569046" y="315400"/>
            <a:ext cx="3038968" cy="83681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29400" y="274638"/>
            <a:ext cx="2057400" cy="5851525"/>
          </a:xfrm>
          <a:prstGeom prst="rect">
            <a:avLst/>
          </a:prstGeo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457200" y="274638"/>
            <a:ext cx="6019800" cy="5851525"/>
          </a:xfrm>
          <a:prstGeom prst="rect">
            <a:avLst/>
          </a:prstGeom>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457200" y="792198"/>
            <a:ext cx="8229600" cy="674293"/>
          </a:xfrm>
          <a:prstGeom prst="rect">
            <a:avLst/>
          </a:prstGeom>
        </p:spPr>
        <p:txBody>
          <a:bodyPr/>
          <a:lstStyle>
            <a:lvl1pPr algn="l">
              <a:defRPr sz="3600"/>
            </a:lvl1pPr>
          </a:lstStyle>
          <a:p>
            <a:r>
              <a:rPr lang="de-DE" dirty="0"/>
              <a:t>TITELMASTERFORMAT DURCH KLICKEN BEARBEITEN</a:t>
            </a:r>
          </a:p>
        </p:txBody>
      </p:sp>
      <p:sp>
        <p:nvSpPr>
          <p:cNvPr id="3" name="Inhaltsplatzhalter 2"/>
          <p:cNvSpPr>
            <a:spLocks noGrp="1"/>
          </p:cNvSpPr>
          <p:nvPr>
            <p:ph idx="1"/>
          </p:nvPr>
        </p:nvSpPr>
        <p:spPr>
          <a:xfrm>
            <a:off x="457200" y="1602000"/>
            <a:ext cx="8229600" cy="4525200"/>
          </a:xfrm>
          <a:prstGeom prst="rect">
            <a:avLst/>
          </a:prstGeom>
        </p:spPr>
        <p:txBody>
          <a:bodyPr/>
          <a:lstStyle>
            <a:lvl1pPr>
              <a:defRPr sz="2800"/>
            </a:lvl1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de-DE"/>
              <a:t>Titelmasterformat durch Klicken bearbeiten</a:t>
            </a:r>
          </a:p>
        </p:txBody>
      </p:sp>
      <p:sp>
        <p:nvSpPr>
          <p:cNvPr id="3" name="Textplatzhalt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a:t>Textmasterformate durch Klicken bearbeiten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Zwei Inhalte">
    <p:spTree>
      <p:nvGrpSpPr>
        <p:cNvPr id="1" name=""/>
        <p:cNvGrpSpPr/>
        <p:nvPr/>
      </p:nvGrpSpPr>
      <p:grpSpPr>
        <a:xfrm>
          <a:off x="0" y="0"/>
          <a:ext cx="0" cy="0"/>
          <a:chOff x="0" y="0"/>
          <a:chExt cx="0" cy="0"/>
        </a:xfrm>
      </p:grpSpPr>
      <p:sp>
        <p:nvSpPr>
          <p:cNvPr id="3" name="Inhaltsplatzhalter 2"/>
          <p:cNvSpPr>
            <a:spLocks noGrp="1"/>
          </p:cNvSpPr>
          <p:nvPr>
            <p:ph sz="half" idx="1"/>
          </p:nvPr>
        </p:nvSpPr>
        <p:spPr>
          <a:xfrm>
            <a:off x="457200" y="1600200"/>
            <a:ext cx="4038600" cy="4525963"/>
          </a:xfrm>
          <a:prstGeom prst="rect">
            <a:avLst/>
          </a:prstGeo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Inhaltsplatzhalter 3"/>
          <p:cNvSpPr>
            <a:spLocks noGrp="1"/>
          </p:cNvSpPr>
          <p:nvPr>
            <p:ph sz="half" idx="2"/>
          </p:nvPr>
        </p:nvSpPr>
        <p:spPr>
          <a:xfrm>
            <a:off x="4648200" y="1600200"/>
            <a:ext cx="4038600" cy="4525963"/>
          </a:xfrm>
          <a:prstGeom prst="rect">
            <a:avLst/>
          </a:prstGeo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 name="Titel 1"/>
          <p:cNvSpPr>
            <a:spLocks noGrp="1"/>
          </p:cNvSpPr>
          <p:nvPr>
            <p:ph type="title"/>
          </p:nvPr>
        </p:nvSpPr>
        <p:spPr>
          <a:xfrm>
            <a:off x="457200" y="792198"/>
            <a:ext cx="8229600" cy="674293"/>
          </a:xfrm>
          <a:prstGeom prst="rect">
            <a:avLst/>
          </a:prstGeom>
        </p:spPr>
        <p:txBody>
          <a:bodyPr/>
          <a:lstStyle>
            <a:lvl1pPr algn="l">
              <a:defRPr sz="3200"/>
            </a:lvl1pPr>
          </a:lstStyle>
          <a:p>
            <a:r>
              <a:rPr lang="de-DE" dirty="0"/>
              <a:t>Titelmasterformat durch Klicken bearbeiten</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3" name="Textplatzhalt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4" name="Inhaltsplatzhalt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 name="Textplatzhalt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6" name="Inhaltsplatzhalt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a:prstGeom prst="rect">
            <a:avLst/>
          </a:prstGeom>
        </p:spPr>
        <p:txBody>
          <a:bodyPr anchor="b"/>
          <a:lstStyle>
            <a:lvl1pPr algn="l">
              <a:defRPr sz="2000" b="1"/>
            </a:lvl1pPr>
          </a:lstStyle>
          <a:p>
            <a:r>
              <a:rPr lang="de-DE"/>
              <a:t>Titelmasterformat durch Klicken bearbeiten</a:t>
            </a:r>
          </a:p>
        </p:txBody>
      </p:sp>
      <p:sp>
        <p:nvSpPr>
          <p:cNvPr id="3" name="Inhaltsplatzhalt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Textplatzhalt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a:prstGeom prst="rect">
            <a:avLst/>
          </a:prstGeom>
        </p:spPr>
        <p:txBody>
          <a:bodyPr anchor="b"/>
          <a:lstStyle>
            <a:lvl1pPr algn="l">
              <a:defRPr sz="2000" b="1"/>
            </a:lvl1pPr>
          </a:lstStyle>
          <a:p>
            <a:r>
              <a:rPr lang="de-DE"/>
              <a:t>Titelmasterformat durch Klicken bearbeiten</a:t>
            </a:r>
          </a:p>
        </p:txBody>
      </p:sp>
      <p:sp>
        <p:nvSpPr>
          <p:cNvPr id="3" name="Bildplatzhalt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a:prstGeom prst="rect">
            <a:avLst/>
          </a:prstGeom>
        </p:spPr>
        <p:txBody>
          <a:bodyPr/>
          <a:lstStyle/>
          <a:p>
            <a:r>
              <a:rPr lang="de-DE"/>
              <a:t>Titelmasterformat durch Klicken bearbeiten</a:t>
            </a:r>
          </a:p>
        </p:txBody>
      </p:sp>
      <p:sp>
        <p:nvSpPr>
          <p:cNvPr id="3" name="Vertikaler Textplatzhalter 2"/>
          <p:cNvSpPr>
            <a:spLocks noGrp="1"/>
          </p:cNvSpPr>
          <p:nvPr>
            <p:ph type="body" orient="vert" idx="1"/>
          </p:nvPr>
        </p:nvSpPr>
        <p:spPr>
          <a:xfrm>
            <a:off x="457200" y="1600200"/>
            <a:ext cx="8229600" cy="4525963"/>
          </a:xfrm>
          <a:prstGeom prst="rect">
            <a:avLst/>
          </a:prstGeom>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6" name="Picture 12" descr="Signet_farbig"/>
          <p:cNvPicPr>
            <a:picLocks noChangeAspect="1" noChangeArrowheads="1"/>
          </p:cNvPicPr>
          <p:nvPr/>
        </p:nvPicPr>
        <p:blipFill>
          <a:blip r:embed="rId12" cstate="print"/>
          <a:srcRect/>
          <a:stretch>
            <a:fillRect/>
          </a:stretch>
        </p:blipFill>
        <p:spPr bwMode="auto">
          <a:xfrm>
            <a:off x="179388" y="6434268"/>
            <a:ext cx="1657650" cy="316163"/>
          </a:xfrm>
          <a:prstGeom prst="rect">
            <a:avLst/>
          </a:prstGeom>
          <a:noFill/>
        </p:spPr>
      </p:pic>
      <p:sp>
        <p:nvSpPr>
          <p:cNvPr id="1031" name="Rectangle 7"/>
          <p:cNvSpPr>
            <a:spLocks noChangeArrowheads="1"/>
          </p:cNvSpPr>
          <p:nvPr/>
        </p:nvSpPr>
        <p:spPr bwMode="auto">
          <a:xfrm>
            <a:off x="8316913" y="6527800"/>
            <a:ext cx="738187" cy="285750"/>
          </a:xfrm>
          <a:prstGeom prst="rect">
            <a:avLst/>
          </a:prstGeom>
          <a:noFill/>
          <a:ln w="9525">
            <a:noFill/>
            <a:miter lim="800000"/>
            <a:headEnd/>
            <a:tailEnd/>
          </a:ln>
          <a:effectLst/>
        </p:spPr>
        <p:txBody>
          <a:bodyPr/>
          <a:lstStyle/>
          <a:p>
            <a:pPr algn="r">
              <a:spcBef>
                <a:spcPct val="0"/>
              </a:spcBef>
            </a:pPr>
            <a:fld id="{581AFC7A-A5A3-4A1E-A86F-435C09D210B3}" type="slidenum">
              <a:rPr lang="de-DE" sz="1200">
                <a:solidFill>
                  <a:schemeClr val="bg2"/>
                </a:solidFill>
                <a:latin typeface="Calibri" panose="020F0502020204030204" pitchFamily="34" charset="0"/>
                <a:cs typeface="Calibri" panose="020F0502020204030204" pitchFamily="34" charset="0"/>
              </a:rPr>
              <a:pPr algn="r">
                <a:spcBef>
                  <a:spcPct val="0"/>
                </a:spcBef>
              </a:pPr>
              <a:t>‹Nr.›</a:t>
            </a:fld>
            <a:endParaRPr lang="de-DE" sz="1200" dirty="0">
              <a:solidFill>
                <a:schemeClr val="bg2"/>
              </a:solidFill>
              <a:latin typeface="Calibri" panose="020F0502020204030204" pitchFamily="34" charset="0"/>
              <a:cs typeface="Calibri" panose="020F0502020204030204" pitchFamily="34" charset="0"/>
            </a:endParaRPr>
          </a:p>
        </p:txBody>
      </p:sp>
      <p:sp>
        <p:nvSpPr>
          <p:cNvPr id="1032" name="Line 8"/>
          <p:cNvSpPr>
            <a:spLocks noChangeShapeType="1"/>
          </p:cNvSpPr>
          <p:nvPr/>
        </p:nvSpPr>
        <p:spPr bwMode="auto">
          <a:xfrm>
            <a:off x="0" y="6352620"/>
            <a:ext cx="9144000" cy="0"/>
          </a:xfrm>
          <a:prstGeom prst="line">
            <a:avLst/>
          </a:prstGeom>
          <a:noFill/>
          <a:ln w="12700">
            <a:solidFill>
              <a:schemeClr val="bg1">
                <a:lumMod val="75000"/>
              </a:schemeClr>
            </a:solidFill>
            <a:round/>
            <a:headEnd/>
            <a:tailEnd/>
          </a:ln>
          <a:effectLst/>
        </p:spPr>
        <p:txBody>
          <a:bodyPr/>
          <a:lstStyle/>
          <a:p>
            <a:endParaRPr lang="de-DE" dirty="0"/>
          </a:p>
        </p:txBody>
      </p:sp>
      <p:sp>
        <p:nvSpPr>
          <p:cNvPr id="1033" name="Text Box 9"/>
          <p:cNvSpPr txBox="1">
            <a:spLocks noChangeArrowheads="1"/>
          </p:cNvSpPr>
          <p:nvPr/>
        </p:nvSpPr>
        <p:spPr bwMode="auto">
          <a:xfrm>
            <a:off x="0" y="6462210"/>
            <a:ext cx="9144000" cy="230832"/>
          </a:xfrm>
          <a:prstGeom prst="rect">
            <a:avLst/>
          </a:prstGeom>
          <a:noFill/>
          <a:ln w="12700" algn="ctr">
            <a:noFill/>
            <a:miter lim="800000"/>
            <a:headEnd/>
            <a:tailEnd/>
          </a:ln>
          <a:effectLst/>
        </p:spPr>
        <p:txBody>
          <a:bodyPr>
            <a:spAutoFit/>
          </a:bodyPr>
          <a:lstStyle/>
          <a:p>
            <a:pPr>
              <a:spcBef>
                <a:spcPct val="0"/>
              </a:spcBef>
            </a:pPr>
            <a:r>
              <a:rPr lang="de-DE" sz="900" dirty="0">
                <a:solidFill>
                  <a:schemeClr val="bg2"/>
                </a:solidFill>
                <a:latin typeface="Calibri" panose="020F0502020204030204" pitchFamily="34" charset="0"/>
                <a:cs typeface="Calibri" panose="020F0502020204030204" pitchFamily="34" charset="0"/>
              </a:rPr>
              <a:t>Univ.-Prof. Dr.-Ing. Thomas</a:t>
            </a:r>
            <a:r>
              <a:rPr lang="de-DE" sz="900" baseline="0" dirty="0">
                <a:solidFill>
                  <a:schemeClr val="bg2"/>
                </a:solidFill>
                <a:latin typeface="Calibri" panose="020F0502020204030204" pitchFamily="34" charset="0"/>
                <a:cs typeface="Calibri" panose="020F0502020204030204" pitchFamily="34" charset="0"/>
              </a:rPr>
              <a:t> Braml; Lukas Rauch M.Sc.</a:t>
            </a:r>
            <a:endParaRPr lang="de-DE" sz="900" dirty="0">
              <a:solidFill>
                <a:schemeClr val="bg2"/>
              </a:solidFill>
              <a:latin typeface="Calibri" panose="020F0502020204030204" pitchFamily="34" charset="0"/>
              <a:cs typeface="Calibri" panose="020F0502020204030204" pitchFamily="34" charset="0"/>
            </a:endParaRPr>
          </a:p>
        </p:txBody>
      </p:sp>
      <p:sp>
        <p:nvSpPr>
          <p:cNvPr id="1034" name="Line 10"/>
          <p:cNvSpPr>
            <a:spLocks noChangeShapeType="1"/>
          </p:cNvSpPr>
          <p:nvPr/>
        </p:nvSpPr>
        <p:spPr bwMode="auto">
          <a:xfrm>
            <a:off x="0" y="410558"/>
            <a:ext cx="9144000" cy="0"/>
          </a:xfrm>
          <a:prstGeom prst="line">
            <a:avLst/>
          </a:prstGeom>
          <a:noFill/>
          <a:ln w="12700">
            <a:solidFill>
              <a:schemeClr val="bg1">
                <a:lumMod val="75000"/>
              </a:schemeClr>
            </a:solidFill>
            <a:round/>
            <a:headEnd/>
            <a:tailEnd/>
          </a:ln>
          <a:effectLst/>
        </p:spPr>
        <p:txBody>
          <a:bodyPr/>
          <a:lstStyle/>
          <a:p>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 id="2147483659" r:id="rId10"/>
  </p:sldLayoutIdLst>
  <p:hf sldNum="0" hdr="0"/>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7" name="Textfeld 4"/>
          <p:cNvSpPr txBox="1">
            <a:spLocks noChangeArrowheads="1"/>
          </p:cNvSpPr>
          <p:nvPr/>
        </p:nvSpPr>
        <p:spPr bwMode="auto">
          <a:xfrm>
            <a:off x="228600" y="2332920"/>
            <a:ext cx="8717280" cy="2277547"/>
          </a:xfrm>
          <a:prstGeom prst="rect">
            <a:avLst/>
          </a:prstGeom>
          <a:noFill/>
          <a:ln w="9525">
            <a:noFill/>
            <a:miter lim="800000"/>
            <a:headEnd/>
            <a:tailEnd/>
          </a:ln>
        </p:spPr>
        <p:txBody>
          <a:bodyPr wrap="square">
            <a:spAutoFit/>
          </a:bodyPr>
          <a:lstStyle/>
          <a:p>
            <a:r>
              <a:rPr lang="de-DE" sz="2800" b="1" dirty="0">
                <a:latin typeface="Calibri" panose="020F0502020204030204" pitchFamily="34" charset="0"/>
              </a:rPr>
              <a:t>Projektanlaufbesprechung 16.12.2019</a:t>
            </a:r>
          </a:p>
          <a:p>
            <a:r>
              <a:rPr lang="de-DE" sz="2000" b="1" dirty="0">
                <a:latin typeface="Calibri" panose="020F0502020204030204" pitchFamily="34" charset="0"/>
              </a:rPr>
              <a:t>Stand des aktuellen Projektfortschrittes</a:t>
            </a:r>
            <a:endParaRPr lang="de-DE" sz="2000" dirty="0">
              <a:latin typeface="Calibri" panose="020F0502020204030204" pitchFamily="34" charset="0"/>
            </a:endParaRPr>
          </a:p>
          <a:p>
            <a:r>
              <a:rPr lang="de-DE" sz="2800" b="1" dirty="0">
                <a:latin typeface="Calibri" panose="020F0502020204030204" pitchFamily="34" charset="0"/>
              </a:rPr>
              <a:t> </a:t>
            </a:r>
          </a:p>
          <a:p>
            <a:r>
              <a:rPr lang="de-DE" sz="2800" b="1" dirty="0">
                <a:latin typeface="Calibri" panose="020F0502020204030204" pitchFamily="34" charset="0"/>
              </a:rPr>
              <a:t>Entwicklungsvorhaben Behelfsbrücken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AP2 – Sichtung Bestandsunterlagen Ergebnis</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291634" y="1293136"/>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Änderungsvorschläge der Bereichsrichtline C2-227/0-0-2112</a:t>
            </a: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sz="2000"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graphicFrame>
        <p:nvGraphicFramePr>
          <p:cNvPr id="2" name="Tabelle 1">
            <a:extLst>
              <a:ext uri="{FF2B5EF4-FFF2-40B4-BE49-F238E27FC236}">
                <a16:creationId xmlns:a16="http://schemas.microsoft.com/office/drawing/2014/main" id="{48B6FBAC-382E-48B8-B8FE-80D529120E3E}"/>
              </a:ext>
            </a:extLst>
          </p:cNvPr>
          <p:cNvGraphicFramePr>
            <a:graphicFrameLocks noGrp="1"/>
          </p:cNvGraphicFramePr>
          <p:nvPr>
            <p:extLst>
              <p:ext uri="{D42A27DB-BD31-4B8C-83A1-F6EECF244321}">
                <p14:modId xmlns:p14="http://schemas.microsoft.com/office/powerpoint/2010/main" val="416933304"/>
              </p:ext>
            </p:extLst>
          </p:nvPr>
        </p:nvGraphicFramePr>
        <p:xfrm>
          <a:off x="628650" y="1875144"/>
          <a:ext cx="7886699" cy="3947500"/>
        </p:xfrm>
        <a:graphic>
          <a:graphicData uri="http://schemas.openxmlformats.org/drawingml/2006/table">
            <a:tbl>
              <a:tblPr>
                <a:solidFill>
                  <a:srgbClr val="FFC000">
                    <a:alpha val="30196"/>
                  </a:srgbClr>
                </a:solidFill>
                <a:tableStyleId>{69CF1AB2-1976-4502-BF36-3FF5EA218861}</a:tableStyleId>
              </a:tblPr>
              <a:tblGrid>
                <a:gridCol w="2478052">
                  <a:extLst>
                    <a:ext uri="{9D8B030D-6E8A-4147-A177-3AD203B41FA5}">
                      <a16:colId xmlns:a16="http://schemas.microsoft.com/office/drawing/2014/main" val="2776916475"/>
                    </a:ext>
                  </a:extLst>
                </a:gridCol>
                <a:gridCol w="5408647">
                  <a:extLst>
                    <a:ext uri="{9D8B030D-6E8A-4147-A177-3AD203B41FA5}">
                      <a16:colId xmlns:a16="http://schemas.microsoft.com/office/drawing/2014/main" val="206350335"/>
                    </a:ext>
                  </a:extLst>
                </a:gridCol>
              </a:tblGrid>
              <a:tr h="386788">
                <a:tc>
                  <a:txBody>
                    <a:bodyPr/>
                    <a:lstStyle/>
                    <a:p>
                      <a:pPr marL="0" marR="0" fontAlgn="t">
                        <a:spcBef>
                          <a:spcPts val="0"/>
                        </a:spcBef>
                        <a:spcAft>
                          <a:spcPts val="0"/>
                        </a:spcAft>
                      </a:pPr>
                      <a:r>
                        <a:rPr lang="de-DE" sz="1000" dirty="0">
                          <a:effectLst/>
                          <a:latin typeface="Calibri" panose="020F0502020204030204" pitchFamily="34" charset="0"/>
                        </a:rPr>
                        <a:t>Überarbeitung der allgemeinen Beschreibung </a:t>
                      </a:r>
                    </a:p>
                    <a:p>
                      <a:pPr marL="0" marR="0" fontAlgn="t">
                        <a:spcBef>
                          <a:spcPts val="0"/>
                        </a:spcBef>
                        <a:spcAft>
                          <a:spcPts val="0"/>
                        </a:spcAft>
                      </a:pPr>
                      <a:r>
                        <a:rPr lang="de-DE" sz="1000" dirty="0">
                          <a:effectLst/>
                          <a:latin typeface="Calibri" panose="020F0502020204030204" pitchFamily="34" charset="0"/>
                        </a:rPr>
                        <a:t>Richtlinie auf das Wesentliche reduzieren</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fontAlgn="t">
                        <a:spcBef>
                          <a:spcPts val="0"/>
                        </a:spcBef>
                        <a:spcAft>
                          <a:spcPts val="0"/>
                        </a:spcAft>
                      </a:pPr>
                      <a:r>
                        <a:rPr lang="de-DE" sz="1000" dirty="0">
                          <a:effectLst/>
                          <a:latin typeface="Calibri" panose="020F0502020204030204" pitchFamily="34" charset="0"/>
                        </a:rPr>
                        <a:t>Reduzierung der allgemeinen Informationen auf das erforderliche Minimum </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62820246"/>
                  </a:ext>
                </a:extLst>
              </a:tr>
              <a:tr h="386788">
                <a:tc>
                  <a:txBody>
                    <a:bodyPr/>
                    <a:lstStyle/>
                    <a:p>
                      <a:pPr marL="0" marR="0" fontAlgn="t">
                        <a:spcBef>
                          <a:spcPts val="0"/>
                        </a:spcBef>
                        <a:spcAft>
                          <a:spcPts val="0"/>
                        </a:spcAft>
                      </a:pPr>
                      <a:r>
                        <a:rPr lang="de-DE" sz="1000" dirty="0">
                          <a:effectLst/>
                          <a:latin typeface="Calibri" panose="020F0502020204030204" pitchFamily="34" charset="0"/>
                        </a:rPr>
                        <a:t>Richtline vom Ablauf an der Bemessung orientieren</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fontAlgn="t">
                        <a:spcBef>
                          <a:spcPts val="0"/>
                        </a:spcBef>
                        <a:spcAft>
                          <a:spcPts val="0"/>
                        </a:spcAft>
                      </a:pPr>
                      <a:r>
                        <a:rPr lang="de-DE" sz="1000" dirty="0">
                          <a:effectLst/>
                          <a:latin typeface="Calibri" panose="020F0502020204030204" pitchFamily="34" charset="0"/>
                        </a:rPr>
                        <a:t>Tabellen und Diagramme sollten dem Bemessungsablauf folgen. Betrifft auch den Anhang</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30835559"/>
                  </a:ext>
                </a:extLst>
              </a:tr>
              <a:tr h="238369">
                <a:tc>
                  <a:txBody>
                    <a:bodyPr/>
                    <a:lstStyle/>
                    <a:p>
                      <a:pPr marL="0" marR="0" fontAlgn="t">
                        <a:spcBef>
                          <a:spcPts val="0"/>
                        </a:spcBef>
                        <a:spcAft>
                          <a:spcPts val="0"/>
                        </a:spcAft>
                      </a:pPr>
                      <a:r>
                        <a:rPr lang="de-DE" sz="1000">
                          <a:effectLst/>
                          <a:latin typeface="Calibri" panose="020F0502020204030204" pitchFamily="34" charset="0"/>
                        </a:rPr>
                        <a:t>Erstellung eines EDV-Bemessungs-Tool</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fontAlgn="t">
                        <a:spcBef>
                          <a:spcPts val="0"/>
                        </a:spcBef>
                        <a:spcAft>
                          <a:spcPts val="0"/>
                        </a:spcAft>
                      </a:pPr>
                      <a:r>
                        <a:rPr lang="de-DE" sz="1000">
                          <a:effectLst/>
                          <a:latin typeface="Calibri" panose="020F0502020204030204" pitchFamily="34" charset="0"/>
                        </a:rPr>
                        <a:t>Die Bereichsrichtlinie für die einfache Feldanwendung als Programm implementieren</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46651055"/>
                  </a:ext>
                </a:extLst>
              </a:tr>
              <a:tr h="386788">
                <a:tc>
                  <a:txBody>
                    <a:bodyPr/>
                    <a:lstStyle/>
                    <a:p>
                      <a:pPr marL="0" marR="0" fontAlgn="t">
                        <a:spcBef>
                          <a:spcPts val="0"/>
                        </a:spcBef>
                        <a:spcAft>
                          <a:spcPts val="0"/>
                        </a:spcAft>
                      </a:pPr>
                      <a:r>
                        <a:rPr lang="de-DE" sz="1000" dirty="0">
                          <a:effectLst/>
                          <a:latin typeface="Calibri" panose="020F0502020204030204" pitchFamily="34" charset="0"/>
                        </a:rPr>
                        <a:t>Trennung von Schnittgrößenberechnung und Querschnittbemessung</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fontAlgn="t">
                        <a:spcBef>
                          <a:spcPts val="0"/>
                        </a:spcBef>
                        <a:spcAft>
                          <a:spcPts val="0"/>
                        </a:spcAft>
                      </a:pPr>
                      <a:r>
                        <a:rPr lang="de-DE" sz="1000">
                          <a:effectLst/>
                          <a:latin typeface="Calibri" panose="020F0502020204030204" pitchFamily="34" charset="0"/>
                        </a:rPr>
                        <a:t>Orientierung am Stand der Technik (DIN EN / EUROCODE)  - Bemessung ist eine Nachlaufrechnung. Vereinfacht auch die Umstellung bei zukünftigem Normenwechsel</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7540577"/>
                  </a:ext>
                </a:extLst>
              </a:tr>
              <a:tr h="535207">
                <a:tc>
                  <a:txBody>
                    <a:bodyPr/>
                    <a:lstStyle/>
                    <a:p>
                      <a:pPr marL="0" marR="0" fontAlgn="t">
                        <a:spcBef>
                          <a:spcPts val="0"/>
                        </a:spcBef>
                        <a:spcAft>
                          <a:spcPts val="0"/>
                        </a:spcAft>
                      </a:pPr>
                      <a:r>
                        <a:rPr lang="de-DE" sz="1000">
                          <a:effectLst/>
                          <a:latin typeface="Calibri" panose="020F0502020204030204" pitchFamily="34" charset="0"/>
                        </a:rPr>
                        <a:t>Die eigentliche Konstruktion Verbessern</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fontAlgn="t">
                        <a:spcBef>
                          <a:spcPts val="0"/>
                        </a:spcBef>
                        <a:spcAft>
                          <a:spcPts val="0"/>
                        </a:spcAft>
                      </a:pPr>
                      <a:r>
                        <a:rPr lang="de-DE" sz="1000" dirty="0">
                          <a:effectLst/>
                          <a:latin typeface="Calibri" panose="020F0502020204030204" pitchFamily="34" charset="0"/>
                        </a:rPr>
                        <a:t>Aktuell sind die eigentlichen Verbindungsmittel bei einem Einfeldträger System über bemessen. </a:t>
                      </a:r>
                      <a:br>
                        <a:rPr lang="de-DE" sz="1000" dirty="0">
                          <a:effectLst/>
                          <a:latin typeface="Calibri" panose="020F0502020204030204" pitchFamily="34" charset="0"/>
                        </a:rPr>
                      </a:br>
                      <a:r>
                        <a:rPr lang="de-DE" sz="1000" dirty="0">
                          <a:effectLst/>
                          <a:latin typeface="Calibri" panose="020F0502020204030204" pitchFamily="34" charset="0"/>
                        </a:rPr>
                        <a:t>Minimierung der Stückzahl</a:t>
                      </a:r>
                      <a:br>
                        <a:rPr lang="de-DE" sz="1000" dirty="0">
                          <a:effectLst/>
                          <a:latin typeface="Calibri" panose="020F0502020204030204" pitchFamily="34" charset="0"/>
                        </a:rPr>
                      </a:br>
                      <a:r>
                        <a:rPr lang="de-DE" sz="1000" dirty="0">
                          <a:effectLst/>
                          <a:latin typeface="Calibri" panose="020F0502020204030204" pitchFamily="34" charset="0"/>
                        </a:rPr>
                        <a:t>Verbindungsmittel als "handelsübliche Verbindungen" ausbilden</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3579464"/>
                  </a:ext>
                </a:extLst>
              </a:tr>
              <a:tr h="535207">
                <a:tc>
                  <a:txBody>
                    <a:bodyPr/>
                    <a:lstStyle/>
                    <a:p>
                      <a:pPr marL="0" marR="0" fontAlgn="t">
                        <a:spcBef>
                          <a:spcPts val="0"/>
                        </a:spcBef>
                        <a:spcAft>
                          <a:spcPts val="0"/>
                        </a:spcAft>
                      </a:pPr>
                      <a:r>
                        <a:rPr lang="de-DE" sz="1000">
                          <a:effectLst/>
                          <a:latin typeface="Calibri" panose="020F0502020204030204" pitchFamily="34" charset="0"/>
                        </a:rPr>
                        <a:t>Ablauf der Montage vereinfachen</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fontAlgn="t">
                        <a:spcBef>
                          <a:spcPts val="0"/>
                        </a:spcBef>
                        <a:spcAft>
                          <a:spcPts val="0"/>
                        </a:spcAft>
                      </a:pPr>
                      <a:r>
                        <a:rPr lang="de-DE" sz="1000" dirty="0">
                          <a:effectLst/>
                          <a:latin typeface="Calibri" panose="020F0502020204030204" pitchFamily="34" charset="0"/>
                        </a:rPr>
                        <a:t>Anhand des Montageprotokolls (Testaufbau) wurde identifiziert, dass vorgefertigte Systemelemente den Aufbau deutlich beschleunigen würden</a:t>
                      </a:r>
                      <a:br>
                        <a:rPr lang="de-DE" sz="1000" dirty="0">
                          <a:effectLst/>
                          <a:latin typeface="Calibri" panose="020F0502020204030204" pitchFamily="34" charset="0"/>
                        </a:rPr>
                      </a:br>
                      <a:r>
                        <a:rPr lang="de-DE" sz="1000" dirty="0">
                          <a:effectLst/>
                          <a:latin typeface="Calibri" panose="020F0502020204030204" pitchFamily="34" charset="0"/>
                        </a:rPr>
                        <a:t>(- Test zur Praktikabilität sind beim BUZ bereits vorgemerkt)</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4400832"/>
                  </a:ext>
                </a:extLst>
              </a:tr>
              <a:tr h="386788">
                <a:tc>
                  <a:txBody>
                    <a:bodyPr/>
                    <a:lstStyle/>
                    <a:p>
                      <a:pPr marL="0" marR="0" fontAlgn="t">
                        <a:spcBef>
                          <a:spcPts val="0"/>
                        </a:spcBef>
                        <a:spcAft>
                          <a:spcPts val="0"/>
                        </a:spcAft>
                      </a:pPr>
                      <a:r>
                        <a:rPr lang="de-DE" sz="1000">
                          <a:effectLst/>
                          <a:latin typeface="Calibri" panose="020F0502020204030204" pitchFamily="34" charset="0"/>
                        </a:rPr>
                        <a:t>Minimal-Konzeptstatiken</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fontAlgn="t">
                        <a:spcBef>
                          <a:spcPts val="0"/>
                        </a:spcBef>
                        <a:spcAft>
                          <a:spcPts val="0"/>
                        </a:spcAft>
                      </a:pPr>
                      <a:r>
                        <a:rPr lang="de-DE" sz="1000">
                          <a:effectLst/>
                          <a:latin typeface="Calibri" panose="020F0502020204030204" pitchFamily="34" charset="0"/>
                        </a:rPr>
                        <a:t>Ergänzung der Richtlinie um einfache Konzeptstatiken die ohne weitern Nachweis die Mindesttragfähigkeit erfüllen. Nachgewiesener Brückentypen Katalog</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9486352"/>
                  </a:ext>
                </a:extLst>
              </a:tr>
              <a:tr h="535207">
                <a:tc>
                  <a:txBody>
                    <a:bodyPr/>
                    <a:lstStyle/>
                    <a:p>
                      <a:pPr marL="0" marR="0" fontAlgn="t">
                        <a:spcBef>
                          <a:spcPts val="0"/>
                        </a:spcBef>
                        <a:spcAft>
                          <a:spcPts val="0"/>
                        </a:spcAft>
                      </a:pPr>
                      <a:r>
                        <a:rPr lang="de-DE" sz="1000">
                          <a:effectLst/>
                          <a:latin typeface="Calibri" panose="020F0502020204030204" pitchFamily="34" charset="0"/>
                        </a:rPr>
                        <a:t>Lastansatz zur zivilen Nutzung</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fontAlgn="t">
                        <a:spcBef>
                          <a:spcPts val="0"/>
                        </a:spcBef>
                        <a:spcAft>
                          <a:spcPts val="0"/>
                        </a:spcAft>
                      </a:pPr>
                      <a:r>
                        <a:rPr lang="de-DE" sz="1000">
                          <a:effectLst/>
                          <a:latin typeface="Calibri" panose="020F0502020204030204" pitchFamily="34" charset="0"/>
                        </a:rPr>
                        <a:t>Erweiterung der Bereichsrichtline um zivile Lastklassen (Eurocode - LM1) </a:t>
                      </a:r>
                      <a:br>
                        <a:rPr lang="de-DE" sz="1000">
                          <a:effectLst/>
                          <a:latin typeface="Calibri" panose="020F0502020204030204" pitchFamily="34" charset="0"/>
                        </a:rPr>
                      </a:br>
                      <a:r>
                        <a:rPr lang="de-DE" sz="1000">
                          <a:effectLst/>
                          <a:latin typeface="Calibri" panose="020F0502020204030204" pitchFamily="34" charset="0"/>
                        </a:rPr>
                        <a:t>-  führt für untere MCL Klassen zu teilweise unwirtschaftlicher Bemessung,</a:t>
                      </a:r>
                      <a:br>
                        <a:rPr lang="de-DE" sz="1000">
                          <a:effectLst/>
                          <a:latin typeface="Calibri" panose="020F0502020204030204" pitchFamily="34" charset="0"/>
                        </a:rPr>
                      </a:br>
                      <a:r>
                        <a:rPr lang="de-DE" sz="1000">
                          <a:effectLst/>
                          <a:latin typeface="Calibri" panose="020F0502020204030204" pitchFamily="34" charset="0"/>
                        </a:rPr>
                        <a:t>- ermöglicht die Nutzung als (zivile) Logistikrücke </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12254162"/>
                  </a:ext>
                </a:extLst>
              </a:tr>
              <a:tr h="238369">
                <a:tc>
                  <a:txBody>
                    <a:bodyPr/>
                    <a:lstStyle/>
                    <a:p>
                      <a:pPr marL="0" marR="0" fontAlgn="t">
                        <a:spcBef>
                          <a:spcPts val="0"/>
                        </a:spcBef>
                        <a:spcAft>
                          <a:spcPts val="0"/>
                        </a:spcAft>
                      </a:pPr>
                      <a:r>
                        <a:rPr lang="de-DE" sz="1000">
                          <a:effectLst/>
                          <a:latin typeface="Calibri" panose="020F0502020204030204" pitchFamily="34" charset="0"/>
                        </a:rPr>
                        <a:t>Vereinheitlichung Materialkennwerte</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fontAlgn="t">
                        <a:spcBef>
                          <a:spcPts val="0"/>
                        </a:spcBef>
                        <a:spcAft>
                          <a:spcPts val="0"/>
                        </a:spcAft>
                      </a:pPr>
                      <a:r>
                        <a:rPr lang="de-DE" sz="1000">
                          <a:effectLst/>
                          <a:latin typeface="Calibri" panose="020F0502020204030204" pitchFamily="34" charset="0"/>
                        </a:rPr>
                        <a:t>Anpassung der Materialkennwerte an den Stand der Technik (DIN EN) </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4538376"/>
                  </a:ext>
                </a:extLst>
              </a:tr>
              <a:tr h="238369">
                <a:tc>
                  <a:txBody>
                    <a:bodyPr/>
                    <a:lstStyle/>
                    <a:p>
                      <a:pPr marL="0" marR="0" fontAlgn="t">
                        <a:spcBef>
                          <a:spcPts val="0"/>
                        </a:spcBef>
                        <a:spcAft>
                          <a:spcPts val="0"/>
                        </a:spcAft>
                      </a:pPr>
                      <a:r>
                        <a:rPr lang="de-DE" sz="1000">
                          <a:effectLst/>
                          <a:latin typeface="Calibri" panose="020F0502020204030204" pitchFamily="34" charset="0"/>
                        </a:rPr>
                        <a:t>Semi-probabilistisches-Sicherheitskonzept</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fontAlgn="t">
                        <a:spcBef>
                          <a:spcPts val="0"/>
                        </a:spcBef>
                        <a:spcAft>
                          <a:spcPts val="0"/>
                        </a:spcAft>
                      </a:pPr>
                      <a:r>
                        <a:rPr lang="de-DE" sz="1000" dirty="0">
                          <a:effectLst/>
                          <a:latin typeface="Calibri" panose="020F0502020204030204" pitchFamily="34" charset="0"/>
                        </a:rPr>
                        <a:t>Anpassung an den Stand der Technik, Teilsicherheiten auf Einwirkungs- und Widerstandsseite</a:t>
                      </a:r>
                    </a:p>
                  </a:txBody>
                  <a:tcPr marL="44975" marR="44975" marT="44975" marB="44975">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6064786"/>
                  </a:ext>
                </a:extLst>
              </a:tr>
            </a:tbl>
          </a:graphicData>
        </a:graphic>
      </p:graphicFrame>
    </p:spTree>
    <p:extLst>
      <p:ext uri="{BB962C8B-B14F-4D97-AF65-F5344CB8AC3E}">
        <p14:creationId xmlns:p14="http://schemas.microsoft.com/office/powerpoint/2010/main" val="33946612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AP3 – Grundprinzipien der Konstruktion</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291634" y="1293136"/>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Entwicklung erster Konstruktionskonzepte basieren auf AP1 und AP2</a:t>
            </a:r>
          </a:p>
          <a:p>
            <a:pPr algn="l" defTabSz="809625">
              <a:lnSpc>
                <a:spcPct val="125000"/>
              </a:lnSpc>
              <a:spcBef>
                <a:spcPts val="0"/>
              </a:spcBef>
              <a:tabLst>
                <a:tab pos="357188" algn="l"/>
              </a:tabLst>
              <a:defRPr/>
            </a:pPr>
            <a:r>
              <a:rPr lang="de-DE" sz="2000" dirty="0">
                <a:solidFill>
                  <a:schemeClr val="accent6">
                    <a:lumMod val="50000"/>
                  </a:schemeClr>
                </a:solidFill>
                <a:latin typeface="Calibri" panose="020F0502020204030204" pitchFamily="34" charset="0"/>
                <a:cs typeface="Arial" pitchFamily="34" charset="0"/>
              </a:rPr>
              <a:t>	</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Interpretation der Lastmodelle MLC und LM1 sowie Eigengewichtanteile im Behelfsbrückenbau</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Methoden zur Schnittkraftberechnung mit Hilfe der Einflusslinien</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Auswertung der Schnittkräfte unterschiedlicher MLC und Spannweiten in einem freien Raster</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Vergleichbarkeit ziviler Lastmodelle mit militärischen Lastklassen</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Vergleichsrechnung nach Bereichsrichtline und Eurocode anhand WTD 41 Brücke</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Untersuchungsansatz bisher nicht berücksichtigter Querverteilungseffekte im Überbau</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Parametrische Beispielbemessung einer Behelfsbrücke für variierende Stützweiten und MLC  </a:t>
            </a: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sz="2000"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spTree>
    <p:extLst>
      <p:ext uri="{BB962C8B-B14F-4D97-AF65-F5344CB8AC3E}">
        <p14:creationId xmlns:p14="http://schemas.microsoft.com/office/powerpoint/2010/main" val="36701320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AP3 – Grundprinzipien der Konstruktion</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291634" y="1293136"/>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Entwicklungsvorschläge für die Bemessung von Behelfsbrücken</a:t>
            </a:r>
          </a:p>
          <a:p>
            <a:pPr algn="l" defTabSz="809625">
              <a:lnSpc>
                <a:spcPct val="125000"/>
              </a:lnSpc>
              <a:spcBef>
                <a:spcPts val="0"/>
              </a:spcBef>
              <a:tabLst>
                <a:tab pos="357188" algn="l"/>
              </a:tabLst>
              <a:defRPr/>
            </a:pPr>
            <a:r>
              <a:rPr lang="de-DE" sz="2000" dirty="0">
                <a:solidFill>
                  <a:schemeClr val="accent6">
                    <a:lumMod val="50000"/>
                  </a:schemeClr>
                </a:solidFill>
                <a:latin typeface="Calibri" panose="020F0502020204030204" pitchFamily="34" charset="0"/>
                <a:cs typeface="Arial" pitchFamily="34" charset="0"/>
              </a:rPr>
              <a:t>	</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Durch die Verwendung statisch bestimmter Grundsysteme lässt sich die Anzahl benötigter Verbindungsmittel erheblich reduzieren</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Durch Elementvorfertigung lässt sich nicht nur der Aufbauprozess beschleunigen, sondern ebenfalls das Eigengewicht und  der Materialaufwand minimieren</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Der Materialeinsatz sollte möglichst flexibel geselltet werden. Für besonders gängige Querschnitte muss das Tabellenwerk dafür übersichtlicher formuliert werden um Handlungsspielraum zu lassen.</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Wirtschaftlich sind Überbaufeldspannweiten in Holz bis ca. 5,0 m und in Stahl bis ca. 10 m </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Die Herstellung von Mehrfeldträgersystemen in Holzbauweise ist praktisch nicht möglich</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Beispielrechnungen zeigen deutliches Optimierungspotential. Eine solche Optimierung könnte mit Hilfe eines erweiterten EDV Tools umgesetzt werden.</a:t>
            </a: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sz="2000"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spTree>
    <p:extLst>
      <p:ext uri="{BB962C8B-B14F-4D97-AF65-F5344CB8AC3E}">
        <p14:creationId xmlns:p14="http://schemas.microsoft.com/office/powerpoint/2010/main" val="2905670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AP4 – Vorschläge zur Konstruktion</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291634" y="1293136"/>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Optimierung der berechneten Konstruktion	</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In Form einer variablen Geometrieänderung einzelner Bauteile </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Umsetzung mit Hilfe computergestützter Berechnungen (EDV Tool) und Konstruktionsspielraum in Form transparenter Statik und tabellierter Elemente</a:t>
            </a: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r>
              <a:rPr lang="de-DE" sz="2000" dirty="0">
                <a:solidFill>
                  <a:schemeClr val="accent6">
                    <a:lumMod val="50000"/>
                  </a:schemeClr>
                </a:solidFill>
                <a:latin typeface="Calibri" panose="020F0502020204030204" pitchFamily="34" charset="0"/>
                <a:cs typeface="Arial" pitchFamily="34" charset="0"/>
              </a:rPr>
              <a:t>Optimierung des Herstellungsprozesses</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Einfach verständliche Konstruktionsskizzen </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Keine Spezial Verbindungsmittel, statt dessen gängige „Baumarktverbindungen“ </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Vorfertigbare Teilelemente</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Verbindungsmittelminimierung wichtiger als Querschnittsminimierung</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Flexibilität bei der Wahl der Baumaterialien</a:t>
            </a: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sz="2000"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spTree>
    <p:extLst>
      <p:ext uri="{BB962C8B-B14F-4D97-AF65-F5344CB8AC3E}">
        <p14:creationId xmlns:p14="http://schemas.microsoft.com/office/powerpoint/2010/main" val="3823106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AP5 – Statische Berechnung Holz und Stahl</a:t>
            </a:r>
          </a:p>
        </p:txBody>
      </p:sp>
      <mc:AlternateContent xmlns:mc="http://schemas.openxmlformats.org/markup-compatibility/2006" xmlns:a14="http://schemas.microsoft.com/office/drawing/2010/main">
        <mc:Choice Requires="a14">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291634" y="1293136"/>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Anforderungen an die Typenstatik</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Typenstatik als Systemstatik</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Standsicherheitsnachweise sind für ein variables Bausatzsystem zu führen</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Umfangreiche Dokumentation </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Prüfbarkeit durch einen Prüfingenieur</a:t>
                </a:r>
              </a:p>
              <a:p>
                <a:pPr algn="l" defTabSz="809625">
                  <a:lnSpc>
                    <a:spcPct val="125000"/>
                  </a:lnSpc>
                  <a:spcBef>
                    <a:spcPts val="0"/>
                  </a:spcBef>
                  <a:tabLst>
                    <a:tab pos="357188" algn="l"/>
                  </a:tabLst>
                  <a:defRPr/>
                </a:pPr>
                <a:endParaRPr lang="de-DE" sz="2000"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r>
                  <a:rPr lang="de-DE" sz="2000" dirty="0">
                    <a:solidFill>
                      <a:schemeClr val="accent6">
                        <a:lumMod val="50000"/>
                      </a:schemeClr>
                    </a:solidFill>
                    <a:latin typeface="Calibri" panose="020F0502020204030204" pitchFamily="34" charset="0"/>
                    <a:cs typeface="Arial" pitchFamily="34" charset="0"/>
                  </a:rPr>
                  <a:t>Beispielhafte Leistungsbeschreibung: Parametrisiertes Modell</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Parametrisiertes Modell (Spannweiten, Feldlängen, Querschnitte etc.) </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Besonders Augenmerk auf Querverteilung im Überbau</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Skriptbasierte Programmiersprache </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Variabilität in der Wahl der Teilsicherheitsbeiwerte für das MLC Lastmodell </a:t>
                </a:r>
                <a14:m>
                  <m:oMath xmlns:m="http://schemas.openxmlformats.org/officeDocument/2006/math">
                    <m:r>
                      <a:rPr lang="de-DE" b="0" i="1" smtClean="0">
                        <a:solidFill>
                          <a:schemeClr val="accent6">
                            <a:lumMod val="50000"/>
                          </a:schemeClr>
                        </a:solidFill>
                        <a:latin typeface="Cambria Math" panose="02040503050406030204" pitchFamily="18" charset="0"/>
                        <a:cs typeface="Arial" pitchFamily="34" charset="0"/>
                      </a:rPr>
                      <m:t>𝛾</m:t>
                    </m:r>
                    <m:r>
                      <a:rPr lang="de-DE" b="0" i="1" smtClean="0">
                        <a:solidFill>
                          <a:schemeClr val="accent6">
                            <a:lumMod val="50000"/>
                          </a:schemeClr>
                        </a:solidFill>
                        <a:latin typeface="Cambria Math" panose="02040503050406030204" pitchFamily="18" charset="0"/>
                        <a:cs typeface="Arial" pitchFamily="34" charset="0"/>
                      </a:rPr>
                      <m:t>={1.0, 1.2, 1.5} </m:t>
                    </m:r>
                  </m:oMath>
                </a14:m>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Vollständig automatisierte Berechnung des Modells</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Ausgabe graphisch, textlich und tabellarisch zur Weiterverarbeitung in Front- und Back-end Programmen</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Ausgabedateien sind durch Schreibschutz zu sichern, um nachträgliche Änderung zu vermeiden </a:t>
                </a:r>
              </a:p>
              <a:p>
                <a:pPr marL="342900" indent="-342900" algn="l" defTabSz="809625">
                  <a:lnSpc>
                    <a:spcPct val="125000"/>
                  </a:lnSpc>
                  <a:spcBef>
                    <a:spcPts val="0"/>
                  </a:spcBef>
                  <a:buFont typeface="Symbol" panose="05050102010706020507" pitchFamily="18" charset="2"/>
                  <a:buChar char="-"/>
                  <a:tabLst>
                    <a:tab pos="357188" algn="l"/>
                  </a:tabLst>
                  <a:defRPr/>
                </a:pPr>
                <a:endParaRPr lang="de-DE" sz="2000" dirty="0">
                  <a:solidFill>
                    <a:schemeClr val="accent6">
                      <a:lumMod val="50000"/>
                    </a:schemeClr>
                  </a:solidFill>
                  <a:latin typeface="Calibri" panose="020F0502020204030204" pitchFamily="34" charset="0"/>
                  <a:cs typeface="Arial" pitchFamily="34" charset="0"/>
                </a:endParaRPr>
              </a:p>
            </p:txBody>
          </p:sp>
        </mc:Choice>
        <mc:Fallback xmlns="">
          <p:sp>
            <p:nvSpPr>
              <p:cNvPr id="9" name="Textfeld 8">
                <a:extLst>
                  <a:ext uri="{FF2B5EF4-FFF2-40B4-BE49-F238E27FC236}">
                    <a16:creationId xmlns:a16="http://schemas.microsoft.com/office/drawing/2014/main" id="{9813CF25-A496-4C90-9FBF-D3CBC3B5B70E}"/>
                  </a:ext>
                </a:extLst>
              </p:cNvPr>
              <p:cNvSpPr txBox="1">
                <a:spLocks noRot="1" noChangeAspect="1" noMove="1" noResize="1" noEditPoints="1" noAdjustHandles="1" noChangeArrowheads="1" noChangeShapeType="1" noTextEdit="1"/>
              </p:cNvSpPr>
              <p:nvPr/>
            </p:nvSpPr>
            <p:spPr bwMode="auto">
              <a:xfrm>
                <a:off x="291634" y="1293136"/>
                <a:ext cx="8461374" cy="4946299"/>
              </a:xfrm>
              <a:prstGeom prst="rect">
                <a:avLst/>
              </a:prstGeom>
              <a:blipFill>
                <a:blip r:embed="rId4"/>
                <a:stretch>
                  <a:fillRect l="-793"/>
                </a:stretch>
              </a:blipFill>
              <a:ln w="9525">
                <a:noFill/>
                <a:miter lim="800000"/>
                <a:headEnd/>
                <a:tailEnd/>
              </a:ln>
              <a:effectLst/>
            </p:spPr>
            <p:txBody>
              <a:bodyPr/>
              <a:lstStyle/>
              <a:p>
                <a:r>
                  <a:rPr lang="de-DE">
                    <a:noFill/>
                  </a:rPr>
                  <a:t> </a:t>
                </a:r>
              </a:p>
            </p:txBody>
          </p:sp>
        </mc:Fallback>
      </mc:AlternateContent>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spTree>
    <p:extLst>
      <p:ext uri="{BB962C8B-B14F-4D97-AF65-F5344CB8AC3E}">
        <p14:creationId xmlns:p14="http://schemas.microsoft.com/office/powerpoint/2010/main" val="3958931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AP6 – Typenstatiken Holz und Stahl</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Begleitung der des Erstellungsprozesses prüffähiger Typenstatiken </a:t>
            </a: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r>
              <a:rPr lang="de-DE" dirty="0">
                <a:solidFill>
                  <a:schemeClr val="accent6">
                    <a:lumMod val="50000"/>
                  </a:schemeClr>
                </a:solidFill>
                <a:latin typeface="Calibri" panose="020F0502020204030204" pitchFamily="34" charset="0"/>
                <a:cs typeface="Arial" pitchFamily="34" charset="0"/>
              </a:rPr>
              <a:t>„Die Ausschreibung der Typenstatiken als Systemstatiken gemäß Abschnitt 2.5 AP5 erfolgt nach Angabe des </a:t>
            </a:r>
            <a:r>
              <a:rPr lang="de-DE" dirty="0" err="1">
                <a:solidFill>
                  <a:schemeClr val="accent6">
                    <a:lumMod val="50000"/>
                  </a:schemeClr>
                </a:solidFill>
                <a:latin typeface="Calibri" panose="020F0502020204030204" pitchFamily="34" charset="0"/>
                <a:cs typeface="Arial" pitchFamily="34" charset="0"/>
              </a:rPr>
              <a:t>BAAINBw</a:t>
            </a:r>
            <a:r>
              <a:rPr lang="de-DE" dirty="0">
                <a:solidFill>
                  <a:schemeClr val="accent6">
                    <a:lumMod val="50000"/>
                  </a:schemeClr>
                </a:solidFill>
                <a:latin typeface="Calibri" panose="020F0502020204030204" pitchFamily="34" charset="0"/>
                <a:cs typeface="Arial" pitchFamily="34" charset="0"/>
              </a:rPr>
              <a:t> ab Juli 2019“</a:t>
            </a: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spTree>
    <p:extLst>
      <p:ext uri="{BB962C8B-B14F-4D97-AF65-F5344CB8AC3E}">
        <p14:creationId xmlns:p14="http://schemas.microsoft.com/office/powerpoint/2010/main" val="906767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78070" y="611254"/>
            <a:ext cx="8229600" cy="674293"/>
          </a:xfrm>
        </p:spPr>
        <p:txBody>
          <a:bodyPr/>
          <a:lstStyle/>
          <a:p>
            <a:r>
              <a:rPr lang="de-DE" sz="2800" dirty="0">
                <a:latin typeface="Calibri" panose="020F0502020204030204" pitchFamily="34" charset="0"/>
              </a:rPr>
              <a:t>Inhalt</a:t>
            </a:r>
          </a:p>
        </p:txBody>
      </p:sp>
      <p:grpSp>
        <p:nvGrpSpPr>
          <p:cNvPr id="30" name="Gruppieren 29">
            <a:extLst>
              <a:ext uri="{FF2B5EF4-FFF2-40B4-BE49-F238E27FC236}">
                <a16:creationId xmlns:a16="http://schemas.microsoft.com/office/drawing/2014/main" id="{92CEF7F4-6E99-45E9-9350-7A5AEA7508F7}"/>
              </a:ext>
            </a:extLst>
          </p:cNvPr>
          <p:cNvGrpSpPr/>
          <p:nvPr/>
        </p:nvGrpSpPr>
        <p:grpSpPr>
          <a:xfrm>
            <a:off x="457200" y="1449246"/>
            <a:ext cx="8150470" cy="520367"/>
            <a:chOff x="283378" y="0"/>
            <a:chExt cx="7417600" cy="520367"/>
          </a:xfrm>
          <a:effectLst>
            <a:outerShdw blurRad="50800" dist="38100" dir="2700000" algn="tl" rotWithShape="0">
              <a:prstClr val="black">
                <a:alpha val="40000"/>
              </a:prstClr>
            </a:outerShdw>
          </a:effectLst>
        </p:grpSpPr>
        <p:sp>
          <p:nvSpPr>
            <p:cNvPr id="31" name="Rechteck 30">
              <a:extLst>
                <a:ext uri="{FF2B5EF4-FFF2-40B4-BE49-F238E27FC236}">
                  <a16:creationId xmlns:a16="http://schemas.microsoft.com/office/drawing/2014/main" id="{B32B47AB-B0BD-4B2D-A9FD-59D9F7EBE7EA}"/>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2" name="Rechteck 31">
              <a:extLst>
                <a:ext uri="{FF2B5EF4-FFF2-40B4-BE49-F238E27FC236}">
                  <a16:creationId xmlns:a16="http://schemas.microsoft.com/office/drawing/2014/main" id="{5D601C50-5281-41D0-9968-E3E0C396492A}"/>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marL="514350" lvl="0" indent="-514350" algn="l" defTabSz="720725">
                <a:lnSpc>
                  <a:spcPct val="90000"/>
                </a:lnSpc>
                <a:spcBef>
                  <a:spcPct val="0"/>
                </a:spcBef>
                <a:spcAft>
                  <a:spcPct val="35000"/>
                </a:spcAft>
                <a:buAutoNum type="arabicPeriod"/>
              </a:pPr>
              <a:r>
                <a:rPr lang="de-DE" sz="2800" kern="1200" dirty="0">
                  <a:solidFill>
                    <a:schemeClr val="bg1">
                      <a:lumMod val="75000"/>
                    </a:schemeClr>
                  </a:solidFill>
                  <a:latin typeface="Calibri" panose="020F0502020204030204" pitchFamily="34" charset="0"/>
                </a:rPr>
                <a:t>Rückblick 1. &amp; 2. Projektjahr</a:t>
              </a:r>
            </a:p>
          </p:txBody>
        </p:sp>
      </p:grpSp>
      <p:grpSp>
        <p:nvGrpSpPr>
          <p:cNvPr id="33" name="Gruppieren 32">
            <a:extLst>
              <a:ext uri="{FF2B5EF4-FFF2-40B4-BE49-F238E27FC236}">
                <a16:creationId xmlns:a16="http://schemas.microsoft.com/office/drawing/2014/main" id="{1D24F041-DD83-4F02-8220-BE073993278B}"/>
              </a:ext>
            </a:extLst>
          </p:cNvPr>
          <p:cNvGrpSpPr/>
          <p:nvPr/>
        </p:nvGrpSpPr>
        <p:grpSpPr>
          <a:xfrm>
            <a:off x="457200" y="2130836"/>
            <a:ext cx="8150470" cy="520367"/>
            <a:chOff x="283378" y="0"/>
            <a:chExt cx="7417600" cy="520367"/>
          </a:xfrm>
          <a:effectLst>
            <a:outerShdw blurRad="50800" dist="38100" dir="2700000" algn="tl" rotWithShape="0">
              <a:prstClr val="black">
                <a:alpha val="40000"/>
              </a:prstClr>
            </a:outerShdw>
          </a:effectLst>
        </p:grpSpPr>
        <p:sp>
          <p:nvSpPr>
            <p:cNvPr id="34" name="Rechteck 33">
              <a:extLst>
                <a:ext uri="{FF2B5EF4-FFF2-40B4-BE49-F238E27FC236}">
                  <a16:creationId xmlns:a16="http://schemas.microsoft.com/office/drawing/2014/main" id="{383D1AA9-9B60-4BFE-AB08-C77911B12C98}"/>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5" name="Rechteck 34">
              <a:extLst>
                <a:ext uri="{FF2B5EF4-FFF2-40B4-BE49-F238E27FC236}">
                  <a16:creationId xmlns:a16="http://schemas.microsoft.com/office/drawing/2014/main" id="{87A91942-36D5-4C8D-ABE0-714ABDDB91D1}"/>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kern="1200" dirty="0">
                  <a:solidFill>
                    <a:schemeClr val="bg1"/>
                  </a:solidFill>
                  <a:latin typeface="Calibri" panose="020F0502020204030204" pitchFamily="34" charset="0"/>
                </a:rPr>
                <a:t>2.	Aktueller Stand und Zielsetzung</a:t>
              </a:r>
            </a:p>
          </p:txBody>
        </p:sp>
      </p:grpSp>
      <p:grpSp>
        <p:nvGrpSpPr>
          <p:cNvPr id="36" name="Gruppieren 35">
            <a:extLst>
              <a:ext uri="{FF2B5EF4-FFF2-40B4-BE49-F238E27FC236}">
                <a16:creationId xmlns:a16="http://schemas.microsoft.com/office/drawing/2014/main" id="{30B7F5E0-AED2-4049-B056-DAE5F755B278}"/>
              </a:ext>
            </a:extLst>
          </p:cNvPr>
          <p:cNvGrpSpPr/>
          <p:nvPr/>
        </p:nvGrpSpPr>
        <p:grpSpPr>
          <a:xfrm>
            <a:off x="457200" y="2812426"/>
            <a:ext cx="8150470" cy="520367"/>
            <a:chOff x="283378" y="0"/>
            <a:chExt cx="7417600" cy="520367"/>
          </a:xfrm>
          <a:effectLst>
            <a:outerShdw blurRad="50800" dist="38100" dir="2700000" algn="tl" rotWithShape="0">
              <a:prstClr val="black">
                <a:alpha val="40000"/>
              </a:prstClr>
            </a:outerShdw>
          </a:effectLst>
        </p:grpSpPr>
        <p:sp>
          <p:nvSpPr>
            <p:cNvPr id="37" name="Rechteck 36">
              <a:extLst>
                <a:ext uri="{FF2B5EF4-FFF2-40B4-BE49-F238E27FC236}">
                  <a16:creationId xmlns:a16="http://schemas.microsoft.com/office/drawing/2014/main" id="{3CC7111C-E647-4D63-AE06-B265074EA533}"/>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8" name="Rechteck 37">
              <a:extLst>
                <a:ext uri="{FF2B5EF4-FFF2-40B4-BE49-F238E27FC236}">
                  <a16:creationId xmlns:a16="http://schemas.microsoft.com/office/drawing/2014/main" id="{3950F9A3-F606-404E-999A-ECB1E18A244C}"/>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dirty="0">
                  <a:solidFill>
                    <a:schemeClr val="bg1">
                      <a:lumMod val="75000"/>
                    </a:schemeClr>
                  </a:solidFill>
                  <a:latin typeface="Calibri" panose="020F0502020204030204" pitchFamily="34" charset="0"/>
                </a:rPr>
                <a:t>3</a:t>
              </a:r>
              <a:r>
                <a:rPr lang="de-DE" sz="2800" kern="1200" dirty="0">
                  <a:solidFill>
                    <a:schemeClr val="bg1">
                      <a:lumMod val="75000"/>
                    </a:schemeClr>
                  </a:solidFill>
                  <a:latin typeface="Calibri" panose="020F0502020204030204" pitchFamily="34" charset="0"/>
                </a:rPr>
                <a:t>.	</a:t>
              </a:r>
              <a:r>
                <a:rPr lang="de-DE" sz="2800" dirty="0">
                  <a:solidFill>
                    <a:schemeClr val="bg1">
                      <a:lumMod val="75000"/>
                    </a:schemeClr>
                  </a:solidFill>
                  <a:latin typeface="Calibri" panose="020F0502020204030204" pitchFamily="34" charset="0"/>
                </a:rPr>
                <a:t>Ausblicke</a:t>
              </a:r>
              <a:endParaRPr lang="de-DE" sz="2800" kern="1200" dirty="0">
                <a:solidFill>
                  <a:schemeClr val="bg1">
                    <a:lumMod val="75000"/>
                  </a:schemeClr>
                </a:solidFill>
                <a:latin typeface="Calibri" panose="020F0502020204030204" pitchFamily="34" charset="0"/>
              </a:endParaRPr>
            </a:p>
          </p:txBody>
        </p:sp>
      </p:grpSp>
      <p:grpSp>
        <p:nvGrpSpPr>
          <p:cNvPr id="39" name="Gruppieren 38">
            <a:extLst>
              <a:ext uri="{FF2B5EF4-FFF2-40B4-BE49-F238E27FC236}">
                <a16:creationId xmlns:a16="http://schemas.microsoft.com/office/drawing/2014/main" id="{BBE9E952-0955-4132-95BD-A45A4AB8A309}"/>
              </a:ext>
            </a:extLst>
          </p:cNvPr>
          <p:cNvGrpSpPr/>
          <p:nvPr/>
        </p:nvGrpSpPr>
        <p:grpSpPr>
          <a:xfrm>
            <a:off x="457200" y="3494016"/>
            <a:ext cx="8150470" cy="520367"/>
            <a:chOff x="283378" y="0"/>
            <a:chExt cx="7417600" cy="520367"/>
          </a:xfrm>
          <a:effectLst>
            <a:outerShdw blurRad="50800" dist="38100" dir="2700000" algn="tl" rotWithShape="0">
              <a:prstClr val="black">
                <a:alpha val="40000"/>
              </a:prstClr>
            </a:outerShdw>
          </a:effectLst>
        </p:grpSpPr>
        <p:sp>
          <p:nvSpPr>
            <p:cNvPr id="40" name="Rechteck 39">
              <a:extLst>
                <a:ext uri="{FF2B5EF4-FFF2-40B4-BE49-F238E27FC236}">
                  <a16:creationId xmlns:a16="http://schemas.microsoft.com/office/drawing/2014/main" id="{C1C5CBF3-4E72-494B-9D81-D00B09E5CB68}"/>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41" name="Rechteck 40">
              <a:extLst>
                <a:ext uri="{FF2B5EF4-FFF2-40B4-BE49-F238E27FC236}">
                  <a16:creationId xmlns:a16="http://schemas.microsoft.com/office/drawing/2014/main" id="{49688838-E109-4448-8B8F-D4ABBE152F9F}"/>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dirty="0">
                  <a:solidFill>
                    <a:schemeClr val="bg1">
                      <a:lumMod val="75000"/>
                    </a:schemeClr>
                  </a:solidFill>
                  <a:latin typeface="Calibri" panose="020F0502020204030204" pitchFamily="34" charset="0"/>
                </a:rPr>
                <a:t>4</a:t>
              </a:r>
              <a:r>
                <a:rPr lang="de-DE" sz="2800" kern="1200" dirty="0">
                  <a:solidFill>
                    <a:schemeClr val="bg1">
                      <a:lumMod val="75000"/>
                    </a:schemeClr>
                  </a:solidFill>
                  <a:latin typeface="Calibri" panose="020F0502020204030204" pitchFamily="34" charset="0"/>
                </a:rPr>
                <a:t>.</a:t>
              </a:r>
              <a:r>
                <a:rPr lang="de-DE" sz="2800" kern="1200" dirty="0">
                  <a:latin typeface="Calibri" panose="020F0502020204030204" pitchFamily="34" charset="0"/>
                </a:rPr>
                <a:t>	</a:t>
              </a:r>
              <a:r>
                <a:rPr lang="de-DE" sz="2800" dirty="0">
                  <a:solidFill>
                    <a:schemeClr val="bg1">
                      <a:lumMod val="75000"/>
                    </a:schemeClr>
                  </a:solidFill>
                  <a:latin typeface="Calibri" panose="020F0502020204030204" pitchFamily="34" charset="0"/>
                </a:rPr>
                <a:t>Fragestellungen</a:t>
              </a:r>
            </a:p>
          </p:txBody>
        </p:sp>
      </p:grpSp>
    </p:spTree>
    <p:extLst>
      <p:ext uri="{BB962C8B-B14F-4D97-AF65-F5344CB8AC3E}">
        <p14:creationId xmlns:p14="http://schemas.microsoft.com/office/powerpoint/2010/main" val="2057730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Projektstand Dezember 2019 – Zusammengefasst </a:t>
            </a: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p:sp>
        <p:nvSpPr>
          <p:cNvPr id="2" name="Ellipse 1">
            <a:extLst>
              <a:ext uri="{FF2B5EF4-FFF2-40B4-BE49-F238E27FC236}">
                <a16:creationId xmlns:a16="http://schemas.microsoft.com/office/drawing/2014/main" id="{2950945E-E8A7-41AF-B337-DAD6907AAC29}"/>
              </a:ext>
            </a:extLst>
          </p:cNvPr>
          <p:cNvSpPr/>
          <p:nvPr/>
        </p:nvSpPr>
        <p:spPr bwMode="auto">
          <a:xfrm>
            <a:off x="3396737" y="3036005"/>
            <a:ext cx="2251165" cy="1236087"/>
          </a:xfrm>
          <a:prstGeom prst="ellipse">
            <a:avLst/>
          </a:prstGeom>
          <a:solidFill>
            <a:srgbClr val="FF99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50000"/>
              </a:spcBef>
              <a:spcAft>
                <a:spcPct val="0"/>
              </a:spcAft>
              <a:buClrTx/>
              <a:buSzTx/>
              <a:buFontTx/>
              <a:buNone/>
              <a:tabLst/>
            </a:pPr>
            <a:r>
              <a:rPr lang="de-DE" dirty="0"/>
              <a:t>Untersuchung</a:t>
            </a:r>
          </a:p>
          <a:p>
            <a:pPr marL="0" marR="0" indent="0" algn="ctr" defTabSz="914400" rtl="0" eaLnBrk="1" fontAlgn="base" latinLnBrk="0" hangingPunct="1">
              <a:lnSpc>
                <a:spcPct val="100000"/>
              </a:lnSpc>
              <a:spcBef>
                <a:spcPct val="50000"/>
              </a:spcBef>
              <a:spcAft>
                <a:spcPct val="0"/>
              </a:spcAft>
              <a:buClrTx/>
              <a:buSzTx/>
              <a:buFontTx/>
              <a:buNone/>
              <a:tabLst/>
            </a:pPr>
            <a:r>
              <a:rPr kumimoji="0" lang="de-DE" i="0" u="none" strike="noStrike" cap="none" normalizeH="0" baseline="0" dirty="0">
                <a:ln>
                  <a:noFill/>
                </a:ln>
                <a:solidFill>
                  <a:schemeClr val="tx1"/>
                </a:solidFill>
                <a:effectLst/>
                <a:latin typeface="Arial" charset="0"/>
              </a:rPr>
              <a:t>Behelfsbrücken</a:t>
            </a:r>
          </a:p>
        </p:txBody>
      </p:sp>
      <p:sp>
        <p:nvSpPr>
          <p:cNvPr id="7" name="Ellipse 6">
            <a:extLst>
              <a:ext uri="{FF2B5EF4-FFF2-40B4-BE49-F238E27FC236}">
                <a16:creationId xmlns:a16="http://schemas.microsoft.com/office/drawing/2014/main" id="{C42D6DDB-C576-4036-849C-8CCC1311FD7D}"/>
              </a:ext>
            </a:extLst>
          </p:cNvPr>
          <p:cNvSpPr/>
          <p:nvPr/>
        </p:nvSpPr>
        <p:spPr bwMode="auto">
          <a:xfrm>
            <a:off x="6304758" y="3226516"/>
            <a:ext cx="2251165" cy="1309681"/>
          </a:xfrm>
          <a:prstGeom prst="ellipse">
            <a:avLst/>
          </a:prstGeom>
          <a:solidFill>
            <a:schemeClr val="bg1">
              <a:lumMod val="85000"/>
            </a:schemeClr>
          </a:solidFill>
          <a:ln w="9525" cap="flat" cmpd="sng" algn="ctr">
            <a:solidFill>
              <a:srgbClr val="FF99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50000"/>
              </a:spcBef>
              <a:spcAft>
                <a:spcPct val="0"/>
              </a:spcAft>
              <a:buClrTx/>
              <a:buSzTx/>
              <a:buFontTx/>
              <a:buNone/>
              <a:tabLst/>
            </a:pPr>
            <a:r>
              <a:rPr lang="de-DE" sz="1200" b="1" dirty="0"/>
              <a:t>Systemstatiken</a:t>
            </a:r>
            <a:r>
              <a:rPr lang="de-DE" sz="1200" dirty="0"/>
              <a:t>:</a:t>
            </a:r>
          </a:p>
          <a:p>
            <a:pPr marL="0" marR="0" indent="0" algn="ctr" defTabSz="914400" rtl="0" eaLnBrk="1" fontAlgn="base" latinLnBrk="0" hangingPunct="1">
              <a:lnSpc>
                <a:spcPct val="100000"/>
              </a:lnSpc>
              <a:spcBef>
                <a:spcPct val="50000"/>
              </a:spcBef>
              <a:spcAft>
                <a:spcPct val="0"/>
              </a:spcAft>
              <a:buClrTx/>
              <a:buSzTx/>
              <a:buFontTx/>
              <a:buNone/>
              <a:tabLst/>
            </a:pPr>
            <a:r>
              <a:rPr lang="de-DE" sz="1200" dirty="0"/>
              <a:t>Leistungsumfang wurde definiert</a:t>
            </a:r>
            <a:endParaRPr kumimoji="0" lang="de-DE" sz="1200" b="0" i="0" u="none" strike="noStrike" cap="none" normalizeH="0" baseline="0" dirty="0">
              <a:ln>
                <a:noFill/>
              </a:ln>
              <a:solidFill>
                <a:schemeClr val="tx1"/>
              </a:solidFill>
              <a:effectLst/>
              <a:latin typeface="Arial" charset="0"/>
            </a:endParaRPr>
          </a:p>
        </p:txBody>
      </p:sp>
      <p:sp>
        <p:nvSpPr>
          <p:cNvPr id="8" name="Ellipse 7">
            <a:extLst>
              <a:ext uri="{FF2B5EF4-FFF2-40B4-BE49-F238E27FC236}">
                <a16:creationId xmlns:a16="http://schemas.microsoft.com/office/drawing/2014/main" id="{0C5F7FDC-F78A-43C9-A679-349482D28E7A}"/>
              </a:ext>
            </a:extLst>
          </p:cNvPr>
          <p:cNvSpPr/>
          <p:nvPr/>
        </p:nvSpPr>
        <p:spPr bwMode="auto">
          <a:xfrm>
            <a:off x="4522319" y="1201646"/>
            <a:ext cx="3400779" cy="1939536"/>
          </a:xfrm>
          <a:prstGeom prst="ellipse">
            <a:avLst/>
          </a:prstGeom>
          <a:solidFill>
            <a:schemeClr val="bg1">
              <a:lumMod val="85000"/>
            </a:schemeClr>
          </a:solidFill>
          <a:ln w="9525" cap="flat" cmpd="sng" algn="ctr">
            <a:solidFill>
              <a:srgbClr val="FF99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r>
              <a:rPr lang="de-DE" sz="1200" b="1" dirty="0"/>
              <a:t>Brückenaufbau Versuchsbegleitung:</a:t>
            </a:r>
          </a:p>
          <a:p>
            <a:r>
              <a:rPr lang="de-DE" sz="1200" dirty="0"/>
              <a:t>Analyse des Aufbauvorgangs</a:t>
            </a:r>
          </a:p>
          <a:p>
            <a:r>
              <a:rPr lang="de-DE" sz="1200" dirty="0"/>
              <a:t>Identifizierung des Verbesserungspotentiales</a:t>
            </a:r>
          </a:p>
          <a:p>
            <a:r>
              <a:rPr lang="de-DE" sz="1200" dirty="0"/>
              <a:t>Erste Verformungsmessungen</a:t>
            </a:r>
          </a:p>
          <a:p>
            <a:pPr marL="0" marR="0" indent="0" algn="ctr" defTabSz="914400" rtl="0" eaLnBrk="1" fontAlgn="base" latinLnBrk="0" hangingPunct="1">
              <a:lnSpc>
                <a:spcPct val="100000"/>
              </a:lnSpc>
              <a:spcBef>
                <a:spcPct val="50000"/>
              </a:spcBef>
              <a:spcAft>
                <a:spcPct val="0"/>
              </a:spcAft>
              <a:buClrTx/>
              <a:buSzTx/>
              <a:buFontTx/>
              <a:buNone/>
              <a:tabLst/>
            </a:pPr>
            <a:endParaRPr lang="de-DE" sz="1200" dirty="0"/>
          </a:p>
        </p:txBody>
      </p:sp>
      <p:sp>
        <p:nvSpPr>
          <p:cNvPr id="11" name="Ellipse 10">
            <a:extLst>
              <a:ext uri="{FF2B5EF4-FFF2-40B4-BE49-F238E27FC236}">
                <a16:creationId xmlns:a16="http://schemas.microsoft.com/office/drawing/2014/main" id="{037D0992-E24A-404E-97C8-4A75D1D826F6}"/>
              </a:ext>
            </a:extLst>
          </p:cNvPr>
          <p:cNvSpPr/>
          <p:nvPr/>
        </p:nvSpPr>
        <p:spPr bwMode="auto">
          <a:xfrm>
            <a:off x="109893" y="2733748"/>
            <a:ext cx="2629988" cy="1538344"/>
          </a:xfrm>
          <a:prstGeom prst="ellipse">
            <a:avLst/>
          </a:prstGeom>
          <a:solidFill>
            <a:schemeClr val="bg1">
              <a:lumMod val="85000"/>
            </a:schemeClr>
          </a:solidFill>
          <a:ln w="9525" cap="flat" cmpd="sng" algn="ctr">
            <a:solidFill>
              <a:srgbClr val="FF99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50000"/>
              </a:spcBef>
              <a:spcAft>
                <a:spcPct val="0"/>
              </a:spcAft>
              <a:buClrTx/>
              <a:buSzTx/>
              <a:buFontTx/>
              <a:buNone/>
              <a:tabLst/>
            </a:pPr>
            <a:r>
              <a:rPr lang="de-DE" sz="1200" b="1" dirty="0"/>
              <a:t>FEM Nachrechnungsmodel:</a:t>
            </a:r>
            <a:endParaRPr lang="de-DE" sz="1200" dirty="0"/>
          </a:p>
          <a:p>
            <a:pPr marL="0" marR="0" indent="0" algn="ctr" defTabSz="914400" rtl="0" eaLnBrk="1" fontAlgn="base" latinLnBrk="0" hangingPunct="1">
              <a:lnSpc>
                <a:spcPct val="100000"/>
              </a:lnSpc>
              <a:spcBef>
                <a:spcPct val="50000"/>
              </a:spcBef>
              <a:spcAft>
                <a:spcPct val="0"/>
              </a:spcAft>
              <a:buClrTx/>
              <a:buSzTx/>
              <a:buFontTx/>
              <a:buNone/>
              <a:tabLst/>
            </a:pPr>
            <a:r>
              <a:rPr lang="de-DE" sz="1200" dirty="0"/>
              <a:t>Modell Kalibrierung anhand gemessener Verformungen </a:t>
            </a:r>
            <a:endParaRPr kumimoji="0" lang="de-DE" sz="1200" b="0" i="0" u="none" strike="noStrike" cap="none" normalizeH="0" baseline="0" dirty="0">
              <a:ln>
                <a:noFill/>
              </a:ln>
              <a:solidFill>
                <a:schemeClr val="tx1"/>
              </a:solidFill>
              <a:effectLst/>
              <a:latin typeface="Arial" charset="0"/>
            </a:endParaRPr>
          </a:p>
        </p:txBody>
      </p:sp>
      <p:sp>
        <p:nvSpPr>
          <p:cNvPr id="12" name="Ellipse 11">
            <a:extLst>
              <a:ext uri="{FF2B5EF4-FFF2-40B4-BE49-F238E27FC236}">
                <a16:creationId xmlns:a16="http://schemas.microsoft.com/office/drawing/2014/main" id="{E5BD8ED6-95F9-4F38-8148-CDBF8B6A7C2C}"/>
              </a:ext>
            </a:extLst>
          </p:cNvPr>
          <p:cNvSpPr/>
          <p:nvPr/>
        </p:nvSpPr>
        <p:spPr bwMode="auto">
          <a:xfrm>
            <a:off x="1659562" y="1310619"/>
            <a:ext cx="2555967" cy="1538344"/>
          </a:xfrm>
          <a:prstGeom prst="ellipse">
            <a:avLst/>
          </a:prstGeom>
          <a:solidFill>
            <a:schemeClr val="bg1">
              <a:lumMod val="85000"/>
            </a:schemeClr>
          </a:solidFill>
          <a:ln w="9525" cap="flat" cmpd="sng" algn="ctr">
            <a:solidFill>
              <a:srgbClr val="FF99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50000"/>
              </a:spcBef>
              <a:spcAft>
                <a:spcPct val="0"/>
              </a:spcAft>
              <a:buClrTx/>
              <a:buSzTx/>
              <a:buFontTx/>
              <a:buNone/>
              <a:tabLst/>
            </a:pPr>
            <a:r>
              <a:rPr kumimoji="0" lang="de-DE" sz="1200" b="1" i="0" u="none" strike="noStrike" cap="none" normalizeH="0" baseline="0" dirty="0">
                <a:ln>
                  <a:noFill/>
                </a:ln>
                <a:solidFill>
                  <a:schemeClr val="tx1"/>
                </a:solidFill>
                <a:effectLst/>
                <a:latin typeface="Arial" charset="0"/>
              </a:rPr>
              <a:t>Bestandsunterlagen:</a:t>
            </a:r>
          </a:p>
          <a:p>
            <a:pPr marL="0" marR="0" indent="0" algn="ctr" defTabSz="914400" rtl="0" eaLnBrk="1" fontAlgn="base" latinLnBrk="0" hangingPunct="1">
              <a:lnSpc>
                <a:spcPct val="100000"/>
              </a:lnSpc>
              <a:spcBef>
                <a:spcPct val="50000"/>
              </a:spcBef>
              <a:spcAft>
                <a:spcPct val="0"/>
              </a:spcAft>
              <a:buClrTx/>
              <a:buSzTx/>
              <a:buFontTx/>
              <a:buNone/>
              <a:tabLst/>
            </a:pPr>
            <a:r>
              <a:rPr lang="de-DE" sz="1200" dirty="0"/>
              <a:t>Identifizierung des optimierungspotentiales der Bereichsrichtline</a:t>
            </a:r>
            <a:endParaRPr kumimoji="0" lang="de-DE" sz="1200" i="0" u="none" strike="noStrike" cap="none" normalizeH="0" baseline="0" dirty="0">
              <a:ln>
                <a:noFill/>
              </a:ln>
              <a:solidFill>
                <a:schemeClr val="tx1"/>
              </a:solidFill>
              <a:effectLst/>
              <a:latin typeface="Arial" charset="0"/>
            </a:endParaRPr>
          </a:p>
        </p:txBody>
      </p:sp>
      <p:sp>
        <p:nvSpPr>
          <p:cNvPr id="15" name="Ellipse 14">
            <a:extLst>
              <a:ext uri="{FF2B5EF4-FFF2-40B4-BE49-F238E27FC236}">
                <a16:creationId xmlns:a16="http://schemas.microsoft.com/office/drawing/2014/main" id="{084ED98E-3B60-4DCC-AA37-5F14AE98F0D4}"/>
              </a:ext>
            </a:extLst>
          </p:cNvPr>
          <p:cNvSpPr/>
          <p:nvPr/>
        </p:nvSpPr>
        <p:spPr bwMode="auto">
          <a:xfrm>
            <a:off x="1012165" y="4657190"/>
            <a:ext cx="2384572" cy="1309681"/>
          </a:xfrm>
          <a:prstGeom prst="ellipse">
            <a:avLst/>
          </a:prstGeom>
          <a:solidFill>
            <a:schemeClr val="bg1">
              <a:lumMod val="85000"/>
            </a:schemeClr>
          </a:solidFill>
          <a:ln w="9525" cap="flat" cmpd="sng" algn="ctr">
            <a:solidFill>
              <a:srgbClr val="FF99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50000"/>
              </a:spcBef>
              <a:spcAft>
                <a:spcPct val="0"/>
              </a:spcAft>
              <a:buClrTx/>
              <a:buSzTx/>
              <a:buFontTx/>
              <a:buNone/>
              <a:tabLst/>
            </a:pPr>
            <a:r>
              <a:rPr lang="de-DE" sz="1200" b="1" dirty="0"/>
              <a:t>Bemessungsprinzip</a:t>
            </a:r>
            <a:r>
              <a:rPr lang="de-DE" sz="1200" dirty="0"/>
              <a:t>:</a:t>
            </a:r>
          </a:p>
          <a:p>
            <a:pPr marL="0" marR="0" indent="0" algn="ctr" defTabSz="914400" rtl="0" eaLnBrk="1" fontAlgn="base" latinLnBrk="0" hangingPunct="1">
              <a:lnSpc>
                <a:spcPct val="100000"/>
              </a:lnSpc>
              <a:spcBef>
                <a:spcPct val="50000"/>
              </a:spcBef>
              <a:spcAft>
                <a:spcPct val="0"/>
              </a:spcAft>
              <a:buClrTx/>
              <a:buSzTx/>
              <a:buFontTx/>
              <a:buNone/>
              <a:tabLst/>
            </a:pPr>
            <a:r>
              <a:rPr lang="de-DE" sz="1200" dirty="0"/>
              <a:t>Vergleich bisheriger BB-Bemessung mit aktuellem Stand der Technik</a:t>
            </a:r>
            <a:endParaRPr kumimoji="0" lang="de-DE" sz="1200" b="0" i="0" u="none" strike="noStrike" cap="none" normalizeH="0" baseline="0" dirty="0">
              <a:ln>
                <a:noFill/>
              </a:ln>
              <a:solidFill>
                <a:schemeClr val="tx1"/>
              </a:solidFill>
              <a:effectLst/>
              <a:latin typeface="Arial" charset="0"/>
            </a:endParaRPr>
          </a:p>
        </p:txBody>
      </p:sp>
      <p:sp>
        <p:nvSpPr>
          <p:cNvPr id="16" name="Ellipse 15">
            <a:extLst>
              <a:ext uri="{FF2B5EF4-FFF2-40B4-BE49-F238E27FC236}">
                <a16:creationId xmlns:a16="http://schemas.microsoft.com/office/drawing/2014/main" id="{B69D5C9F-E4C0-4948-8958-5099B2316FE6}"/>
              </a:ext>
            </a:extLst>
          </p:cNvPr>
          <p:cNvSpPr/>
          <p:nvPr/>
        </p:nvSpPr>
        <p:spPr bwMode="auto">
          <a:xfrm>
            <a:off x="3671677" y="4578812"/>
            <a:ext cx="2251165" cy="1309681"/>
          </a:xfrm>
          <a:prstGeom prst="ellipse">
            <a:avLst/>
          </a:prstGeom>
          <a:solidFill>
            <a:schemeClr val="bg1">
              <a:lumMod val="85000"/>
            </a:schemeClr>
          </a:solidFill>
          <a:ln w="9525" cap="flat" cmpd="sng" algn="ctr">
            <a:solidFill>
              <a:srgbClr val="FF99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50000"/>
              </a:spcBef>
              <a:spcAft>
                <a:spcPct val="0"/>
              </a:spcAft>
              <a:buClrTx/>
              <a:buSzTx/>
              <a:buFontTx/>
              <a:buNone/>
              <a:tabLst/>
            </a:pPr>
            <a:r>
              <a:rPr lang="de-DE" sz="1200" b="1" dirty="0"/>
              <a:t>Konstruktive Vorschläge</a:t>
            </a:r>
            <a:r>
              <a:rPr lang="de-DE" sz="1200" dirty="0"/>
              <a:t>:</a:t>
            </a:r>
          </a:p>
          <a:p>
            <a:pPr marL="0" marR="0" indent="0" algn="ctr" defTabSz="914400" rtl="0" eaLnBrk="1" fontAlgn="base" latinLnBrk="0" hangingPunct="1">
              <a:lnSpc>
                <a:spcPct val="100000"/>
              </a:lnSpc>
              <a:spcBef>
                <a:spcPct val="50000"/>
              </a:spcBef>
              <a:spcAft>
                <a:spcPct val="0"/>
              </a:spcAft>
              <a:buClrTx/>
              <a:buSzTx/>
              <a:buFontTx/>
              <a:buNone/>
              <a:tabLst/>
            </a:pPr>
            <a:r>
              <a:rPr lang="de-DE" sz="1200" dirty="0"/>
              <a:t>Erste bautechnisch optimierte Lösungen</a:t>
            </a:r>
            <a:endParaRPr kumimoji="0" lang="de-DE" sz="1200" b="0" i="0" u="none" strike="noStrike" cap="none" normalizeH="0" baseline="0" dirty="0">
              <a:ln>
                <a:noFill/>
              </a:ln>
              <a:solidFill>
                <a:schemeClr val="tx1"/>
              </a:solidFill>
              <a:effectLst/>
              <a:latin typeface="Arial" charset="0"/>
            </a:endParaRPr>
          </a:p>
        </p:txBody>
      </p:sp>
      <p:sp>
        <p:nvSpPr>
          <p:cNvPr id="34" name="Ellipse 33">
            <a:extLst>
              <a:ext uri="{FF2B5EF4-FFF2-40B4-BE49-F238E27FC236}">
                <a16:creationId xmlns:a16="http://schemas.microsoft.com/office/drawing/2014/main" id="{EA6C6B02-6467-4377-A29A-0240FA02D822}"/>
              </a:ext>
            </a:extLst>
          </p:cNvPr>
          <p:cNvSpPr/>
          <p:nvPr/>
        </p:nvSpPr>
        <p:spPr bwMode="auto">
          <a:xfrm>
            <a:off x="6304758" y="4734856"/>
            <a:ext cx="2581471" cy="1475144"/>
          </a:xfrm>
          <a:prstGeom prst="ellipse">
            <a:avLst/>
          </a:prstGeom>
          <a:solidFill>
            <a:schemeClr val="bg1">
              <a:lumMod val="85000"/>
            </a:schemeClr>
          </a:solidFill>
          <a:ln w="9525" cap="flat" cmpd="sng" algn="ctr">
            <a:solidFill>
              <a:srgbClr val="FF99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50000"/>
              </a:spcBef>
              <a:spcAft>
                <a:spcPct val="0"/>
              </a:spcAft>
              <a:buClrTx/>
              <a:buSzTx/>
              <a:buFontTx/>
              <a:buNone/>
              <a:tabLst/>
            </a:pPr>
            <a:r>
              <a:rPr lang="de-DE" sz="1200" b="1" dirty="0"/>
              <a:t>Lastquerverteilung</a:t>
            </a:r>
            <a:endParaRPr lang="de-DE" sz="1200" dirty="0"/>
          </a:p>
          <a:p>
            <a:pPr marL="0" marR="0" indent="0" algn="ctr" defTabSz="914400" rtl="0" eaLnBrk="1" fontAlgn="base" latinLnBrk="0" hangingPunct="1">
              <a:lnSpc>
                <a:spcPct val="100000"/>
              </a:lnSpc>
              <a:spcBef>
                <a:spcPct val="50000"/>
              </a:spcBef>
              <a:spcAft>
                <a:spcPct val="0"/>
              </a:spcAft>
              <a:buClrTx/>
              <a:buSzTx/>
              <a:buFontTx/>
              <a:buNone/>
              <a:tabLst/>
            </a:pPr>
            <a:r>
              <a:rPr lang="de-DE" sz="1200" dirty="0"/>
              <a:t>Betrachtung bisher unberücksichtigte Auswirkung der Lastquerverteilung im Überbau</a:t>
            </a:r>
            <a:endParaRPr kumimoji="0" lang="de-DE" sz="1200" b="0" i="0" u="none" strike="noStrike" cap="none" normalizeH="0" baseline="0" dirty="0">
              <a:ln>
                <a:noFill/>
              </a:ln>
              <a:solidFill>
                <a:schemeClr val="tx1"/>
              </a:solidFill>
              <a:effectLst/>
              <a:latin typeface="Arial" charset="0"/>
            </a:endParaRPr>
          </a:p>
        </p:txBody>
      </p:sp>
    </p:spTree>
    <p:extLst>
      <p:ext uri="{BB962C8B-B14F-4D97-AF65-F5344CB8AC3E}">
        <p14:creationId xmlns:p14="http://schemas.microsoft.com/office/powerpoint/2010/main" val="2394207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Lastenkatalog Folgeprojekt</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p:pic>
        <p:nvPicPr>
          <p:cNvPr id="3" name="Grafik 2">
            <a:extLst>
              <a:ext uri="{FF2B5EF4-FFF2-40B4-BE49-F238E27FC236}">
                <a16:creationId xmlns:a16="http://schemas.microsoft.com/office/drawing/2014/main" id="{E36524E1-73CB-4771-BED5-4B88D5FC0FEC}"/>
              </a:ext>
            </a:extLst>
          </p:cNvPr>
          <p:cNvPicPr>
            <a:picLocks noChangeAspect="1"/>
          </p:cNvPicPr>
          <p:nvPr/>
        </p:nvPicPr>
        <p:blipFill>
          <a:blip r:embed="rId3"/>
          <a:stretch>
            <a:fillRect/>
          </a:stretch>
        </p:blipFill>
        <p:spPr>
          <a:xfrm>
            <a:off x="359267" y="1382302"/>
            <a:ext cx="8326106" cy="4539528"/>
          </a:xfrm>
          <a:prstGeom prst="rect">
            <a:avLst/>
          </a:prstGeom>
        </p:spPr>
      </p:pic>
    </p:spTree>
    <p:extLst>
      <p:ext uri="{BB962C8B-B14F-4D97-AF65-F5344CB8AC3E}">
        <p14:creationId xmlns:p14="http://schemas.microsoft.com/office/powerpoint/2010/main" val="37541703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Zielsetzung </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AP 1: Versuchsbegleitung der Behelfsbrücke an der WTD 41</a:t>
            </a:r>
          </a:p>
          <a:p>
            <a:pPr algn="l" defTabSz="809625">
              <a:lnSpc>
                <a:spcPct val="125000"/>
              </a:lnSpc>
              <a:spcBef>
                <a:spcPts val="0"/>
              </a:spcBef>
              <a:tabLst>
                <a:tab pos="1433513" algn="l"/>
              </a:tabLst>
              <a:defRPr/>
            </a:pPr>
            <a:endParaRPr lang="de-DE" sz="2000"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Fortsetzung der Feldversuche mit dem vorhandenen Brückenbausatz</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Umsetzung der in AP  10: gewonnenen Erkenntnisse über alternative Bausatzelemente</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Testphase des in AP 7 und AP 9 entwickelten Bemessungstools zusammen mit der Pioniereinheit der WTD 41</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Durchführung zusätzlicher Bruchbelastungstest zur weiteren Kalibrierung eines </a:t>
            </a:r>
            <a:r>
              <a:rPr lang="de-DE">
                <a:solidFill>
                  <a:schemeClr val="accent6">
                    <a:lumMod val="50000"/>
                  </a:schemeClr>
                </a:solidFill>
                <a:latin typeface="Calibri" panose="020F0502020204030204" pitchFamily="34" charset="0"/>
                <a:cs typeface="Arial" pitchFamily="34" charset="0"/>
              </a:rPr>
              <a:t>numerischen </a:t>
            </a:r>
            <a:br>
              <a:rPr lang="de-DE">
                <a:solidFill>
                  <a:schemeClr val="accent6">
                    <a:lumMod val="50000"/>
                  </a:schemeClr>
                </a:solidFill>
                <a:latin typeface="Calibri" panose="020F0502020204030204" pitchFamily="34" charset="0"/>
                <a:cs typeface="Arial" pitchFamily="34" charset="0"/>
              </a:rPr>
            </a:br>
            <a:r>
              <a:rPr lang="de-DE">
                <a:solidFill>
                  <a:schemeClr val="accent6">
                    <a:lumMod val="50000"/>
                  </a:schemeClr>
                </a:solidFill>
                <a:latin typeface="Calibri" panose="020F0502020204030204" pitchFamily="34" charset="0"/>
                <a:cs typeface="Arial" pitchFamily="34" charset="0"/>
              </a:rPr>
              <a:t>FE </a:t>
            </a:r>
            <a:r>
              <a:rPr lang="de-DE" dirty="0">
                <a:solidFill>
                  <a:schemeClr val="accent6">
                    <a:lumMod val="50000"/>
                  </a:schemeClr>
                </a:solidFill>
                <a:latin typeface="Calibri" panose="020F0502020204030204" pitchFamily="34" charset="0"/>
                <a:cs typeface="Arial" pitchFamily="34" charset="0"/>
              </a:rPr>
              <a:t>Modells   </a:t>
            </a: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Tree>
    <p:extLst>
      <p:ext uri="{BB962C8B-B14F-4D97-AF65-F5344CB8AC3E}">
        <p14:creationId xmlns:p14="http://schemas.microsoft.com/office/powerpoint/2010/main" val="2314770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78070" y="611254"/>
            <a:ext cx="8229600" cy="674293"/>
          </a:xfrm>
        </p:spPr>
        <p:txBody>
          <a:bodyPr/>
          <a:lstStyle/>
          <a:p>
            <a:r>
              <a:rPr lang="de-DE" sz="2800" dirty="0">
                <a:latin typeface="Calibri" panose="020F0502020204030204" pitchFamily="34" charset="0"/>
              </a:rPr>
              <a:t>Inhalt</a:t>
            </a:r>
          </a:p>
        </p:txBody>
      </p:sp>
      <p:grpSp>
        <p:nvGrpSpPr>
          <p:cNvPr id="5" name="Gruppieren 4"/>
          <p:cNvGrpSpPr/>
          <p:nvPr/>
        </p:nvGrpSpPr>
        <p:grpSpPr>
          <a:xfrm>
            <a:off x="457200" y="1449246"/>
            <a:ext cx="8150470" cy="520367"/>
            <a:chOff x="283378" y="0"/>
            <a:chExt cx="7417600" cy="520367"/>
          </a:xfrm>
          <a:effectLst>
            <a:outerShdw blurRad="50800" dist="38100" dir="2700000" algn="tl" rotWithShape="0">
              <a:prstClr val="black">
                <a:alpha val="40000"/>
              </a:prstClr>
            </a:outerShdw>
          </a:effectLst>
        </p:grpSpPr>
        <p:sp>
          <p:nvSpPr>
            <p:cNvPr id="6" name="Rechteck 5"/>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7" name="Rechteck 6"/>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marL="514350" lvl="0" indent="-514350" algn="l" defTabSz="720725">
                <a:lnSpc>
                  <a:spcPct val="90000"/>
                </a:lnSpc>
                <a:spcBef>
                  <a:spcPct val="0"/>
                </a:spcBef>
                <a:spcAft>
                  <a:spcPct val="35000"/>
                </a:spcAft>
                <a:buAutoNum type="arabicPeriod"/>
              </a:pPr>
              <a:r>
                <a:rPr lang="de-DE" sz="2800" kern="1200" dirty="0">
                  <a:latin typeface="Calibri" panose="020F0502020204030204" pitchFamily="34" charset="0"/>
                </a:rPr>
                <a:t>Rückblick 1. &amp; 2. Projektjahr</a:t>
              </a:r>
            </a:p>
          </p:txBody>
        </p:sp>
      </p:grpSp>
      <p:grpSp>
        <p:nvGrpSpPr>
          <p:cNvPr id="9" name="Gruppieren 8"/>
          <p:cNvGrpSpPr/>
          <p:nvPr/>
        </p:nvGrpSpPr>
        <p:grpSpPr>
          <a:xfrm>
            <a:off x="457200" y="2130836"/>
            <a:ext cx="8150470" cy="520367"/>
            <a:chOff x="283378" y="0"/>
            <a:chExt cx="7417600" cy="520367"/>
          </a:xfrm>
          <a:effectLst>
            <a:outerShdw blurRad="50800" dist="38100" dir="2700000" algn="tl" rotWithShape="0">
              <a:prstClr val="black">
                <a:alpha val="40000"/>
              </a:prstClr>
            </a:outerShdw>
          </a:effectLst>
        </p:grpSpPr>
        <p:sp>
          <p:nvSpPr>
            <p:cNvPr id="10" name="Rechteck 9"/>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11" name="Rechteck 10"/>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kern="1200" dirty="0">
                  <a:latin typeface="Calibri" panose="020F0502020204030204" pitchFamily="34" charset="0"/>
                </a:rPr>
                <a:t>2.	Aktueller Stand und Zielsetzung</a:t>
              </a:r>
            </a:p>
          </p:txBody>
        </p:sp>
      </p:grpSp>
      <p:grpSp>
        <p:nvGrpSpPr>
          <p:cNvPr id="12" name="Gruppieren 11"/>
          <p:cNvGrpSpPr/>
          <p:nvPr/>
        </p:nvGrpSpPr>
        <p:grpSpPr>
          <a:xfrm>
            <a:off x="457200" y="2812426"/>
            <a:ext cx="8150470" cy="520367"/>
            <a:chOff x="283378" y="0"/>
            <a:chExt cx="7417600" cy="520367"/>
          </a:xfrm>
          <a:effectLst>
            <a:outerShdw blurRad="50800" dist="38100" dir="2700000" algn="tl" rotWithShape="0">
              <a:prstClr val="black">
                <a:alpha val="40000"/>
              </a:prstClr>
            </a:outerShdw>
          </a:effectLst>
        </p:grpSpPr>
        <p:sp>
          <p:nvSpPr>
            <p:cNvPr id="13" name="Rechteck 12"/>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14" name="Rechteck 13"/>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dirty="0">
                  <a:latin typeface="Calibri" panose="020F0502020204030204" pitchFamily="34" charset="0"/>
                </a:rPr>
                <a:t>3</a:t>
              </a:r>
              <a:r>
                <a:rPr lang="de-DE" sz="2800" kern="1200" dirty="0">
                  <a:latin typeface="Calibri" panose="020F0502020204030204" pitchFamily="34" charset="0"/>
                </a:rPr>
                <a:t>.	</a:t>
              </a:r>
              <a:r>
                <a:rPr lang="de-DE" sz="2800" dirty="0">
                  <a:latin typeface="Calibri" panose="020F0502020204030204" pitchFamily="34" charset="0"/>
                </a:rPr>
                <a:t>Ausblicke</a:t>
              </a:r>
              <a:endParaRPr lang="de-DE" sz="2800" kern="1200" dirty="0">
                <a:latin typeface="Calibri" panose="020F0502020204030204" pitchFamily="34" charset="0"/>
              </a:endParaRPr>
            </a:p>
          </p:txBody>
        </p:sp>
      </p:grpSp>
      <p:grpSp>
        <p:nvGrpSpPr>
          <p:cNvPr id="15" name="Gruppieren 14">
            <a:extLst>
              <a:ext uri="{FF2B5EF4-FFF2-40B4-BE49-F238E27FC236}">
                <a16:creationId xmlns:a16="http://schemas.microsoft.com/office/drawing/2014/main" id="{899C8DB2-95E0-4A69-B758-8184596932A0}"/>
              </a:ext>
            </a:extLst>
          </p:cNvPr>
          <p:cNvGrpSpPr/>
          <p:nvPr/>
        </p:nvGrpSpPr>
        <p:grpSpPr>
          <a:xfrm>
            <a:off x="457200" y="3494016"/>
            <a:ext cx="8150470" cy="520367"/>
            <a:chOff x="283378" y="0"/>
            <a:chExt cx="7417600" cy="520367"/>
          </a:xfrm>
          <a:effectLst>
            <a:outerShdw blurRad="50800" dist="38100" dir="2700000" algn="tl" rotWithShape="0">
              <a:prstClr val="black">
                <a:alpha val="40000"/>
              </a:prstClr>
            </a:outerShdw>
          </a:effectLst>
        </p:grpSpPr>
        <p:sp>
          <p:nvSpPr>
            <p:cNvPr id="16" name="Rechteck 15">
              <a:extLst>
                <a:ext uri="{FF2B5EF4-FFF2-40B4-BE49-F238E27FC236}">
                  <a16:creationId xmlns:a16="http://schemas.microsoft.com/office/drawing/2014/main" id="{66799DE4-ADBA-4726-BC97-61F7C1D200D4}"/>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17" name="Rechteck 16">
              <a:extLst>
                <a:ext uri="{FF2B5EF4-FFF2-40B4-BE49-F238E27FC236}">
                  <a16:creationId xmlns:a16="http://schemas.microsoft.com/office/drawing/2014/main" id="{F6B3442D-01AF-4F1B-AF7E-39F983EEC630}"/>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dirty="0">
                  <a:latin typeface="Calibri" panose="020F0502020204030204" pitchFamily="34" charset="0"/>
                </a:rPr>
                <a:t>4</a:t>
              </a:r>
              <a:r>
                <a:rPr lang="de-DE" sz="2800" kern="1200" dirty="0">
                  <a:latin typeface="Calibri" panose="020F0502020204030204" pitchFamily="34" charset="0"/>
                </a:rPr>
                <a:t>.	</a:t>
              </a:r>
              <a:r>
                <a:rPr lang="de-DE" sz="2800" dirty="0">
                  <a:latin typeface="Calibri" panose="020F0502020204030204" pitchFamily="34" charset="0"/>
                </a:rPr>
                <a:t>Fragestellungen</a:t>
              </a:r>
              <a:endParaRPr lang="de-DE" sz="2800" kern="1200" dirty="0">
                <a:latin typeface="Calibri" panose="020F0502020204030204" pitchFamily="34" charset="0"/>
              </a:endParaRPr>
            </a:p>
          </p:txBody>
        </p:sp>
      </p:grpSp>
    </p:spTree>
    <p:extLst>
      <p:ext uri="{BB962C8B-B14F-4D97-AF65-F5344CB8AC3E}">
        <p14:creationId xmlns:p14="http://schemas.microsoft.com/office/powerpoint/2010/main" val="11163941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Zielsetzung </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AP 6: Typen Statik Holz – Stahl (Fortsetzung AP 6 aus 2018)</a:t>
            </a:r>
          </a:p>
          <a:p>
            <a:pPr algn="l" defTabSz="809625">
              <a:lnSpc>
                <a:spcPct val="125000"/>
              </a:lnSpc>
              <a:spcBef>
                <a:spcPts val="0"/>
              </a:spcBef>
              <a:tabLst>
                <a:tab pos="1433513" algn="l"/>
              </a:tabLst>
              <a:defRPr/>
            </a:pPr>
            <a:endParaRPr lang="de-DE" sz="1000"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Ausschreibung prüffähiger Typenstatiken durch ein noch auszuwählendes Ingenieurbüro</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Betreuung der Aufstellung durch die </a:t>
            </a:r>
            <a:r>
              <a:rPr lang="de-DE" dirty="0" err="1">
                <a:solidFill>
                  <a:schemeClr val="accent6">
                    <a:lumMod val="50000"/>
                  </a:schemeClr>
                </a:solidFill>
                <a:latin typeface="Calibri" panose="020F0502020204030204" pitchFamily="34" charset="0"/>
                <a:cs typeface="Arial" pitchFamily="34" charset="0"/>
              </a:rPr>
              <a:t>UniBw</a:t>
            </a:r>
            <a:r>
              <a:rPr lang="de-DE" dirty="0">
                <a:solidFill>
                  <a:schemeClr val="accent6">
                    <a:lumMod val="50000"/>
                  </a:schemeClr>
                </a:solidFill>
                <a:latin typeface="Calibri" panose="020F0502020204030204" pitchFamily="34" charset="0"/>
                <a:cs typeface="Arial" pitchFamily="34" charset="0"/>
              </a:rPr>
              <a:t> M</a:t>
            </a:r>
          </a:p>
          <a:p>
            <a:pPr marL="361950" indent="-361950" algn="l" defTabSz="809625">
              <a:lnSpc>
                <a:spcPct val="125000"/>
              </a:lnSpc>
              <a:spcBef>
                <a:spcPts val="0"/>
              </a:spcBef>
              <a:buFont typeface="Symbol" panose="05050102010706020507" pitchFamily="18" charset="2"/>
              <a:buChar char="-"/>
              <a:tabLst>
                <a:tab pos="357188" algn="l"/>
              </a:tabLst>
              <a:defRPr/>
            </a:pPr>
            <a:endParaRPr lang="de-DE" sz="1400"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r>
              <a:rPr lang="de-DE" b="1" dirty="0">
                <a:solidFill>
                  <a:schemeClr val="accent6">
                    <a:lumMod val="50000"/>
                  </a:schemeClr>
                </a:solidFill>
                <a:latin typeface="Calibri" panose="020F0502020204030204" pitchFamily="34" charset="0"/>
                <a:cs typeface="Arial" pitchFamily="34" charset="0"/>
              </a:rPr>
              <a:t>Der Abschlussbericht 2017/2018 definiert die Anforderungen an eine Typenstatik:</a:t>
            </a: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Typenstatik als Systemstatik formulieren</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Standsicherheitsnachweis für ein variables System bzw. für einen Bausatz</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Wirtschaftlichkeitsanforderung durch Parametrik der Berechnung</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Automatisch generierte, ausführliche Dokumentation als schriftliche, prüfbare „Gesamtstatik“</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Vollparametrisiertes Berechnungsmodell in skriptbasierter Programmiersprache </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Vollautomatisiertes </a:t>
            </a:r>
            <a:r>
              <a:rPr lang="de-DE" dirty="0" err="1">
                <a:solidFill>
                  <a:schemeClr val="accent6">
                    <a:lumMod val="50000"/>
                  </a:schemeClr>
                </a:solidFill>
                <a:latin typeface="Calibri" panose="020F0502020204030204" pitchFamily="34" charset="0"/>
                <a:cs typeface="Arial" pitchFamily="34" charset="0"/>
              </a:rPr>
              <a:t>Preprocessing</a:t>
            </a:r>
            <a:r>
              <a:rPr lang="de-DE" dirty="0">
                <a:solidFill>
                  <a:schemeClr val="accent6">
                    <a:lumMod val="50000"/>
                  </a:schemeClr>
                </a:solidFill>
                <a:latin typeface="Calibri" panose="020F0502020204030204" pitchFamily="34" charset="0"/>
                <a:cs typeface="Arial" pitchFamily="34" charset="0"/>
              </a:rPr>
              <a:t>, Processing und </a:t>
            </a:r>
            <a:r>
              <a:rPr lang="de-DE" dirty="0" err="1">
                <a:solidFill>
                  <a:schemeClr val="accent6">
                    <a:lumMod val="50000"/>
                  </a:schemeClr>
                </a:solidFill>
                <a:latin typeface="Calibri" panose="020F0502020204030204" pitchFamily="34" charset="0"/>
                <a:cs typeface="Arial" pitchFamily="34" charset="0"/>
              </a:rPr>
              <a:t>Postprocessing</a:t>
            </a: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Verbindungsmittel und Kopplungssteifigkeiten automatisch einfügen</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Alle Ergebnisse sind als direkt weiter verarbeitbare Front-End Ausgabe auszulesen (z.B. Ausgabe als SCV-Datei wie bei der Bausoftware Sofistik) </a:t>
            </a: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Tree>
    <p:extLst>
      <p:ext uri="{BB962C8B-B14F-4D97-AF65-F5344CB8AC3E}">
        <p14:creationId xmlns:p14="http://schemas.microsoft.com/office/powerpoint/2010/main" val="28915280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Zielsetzung </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mc:AlternateContent xmlns:mc="http://schemas.openxmlformats.org/markup-compatibility/2006" xmlns:a14="http://schemas.microsoft.com/office/drawing/2010/main">
        <mc:Choice Requires="a14">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AP 6: Typen Statik Holz – Stahl (Fortsetzung AP 6 aus 2018)</a:t>
                </a: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r>
                  <a:rPr lang="de-DE" b="1" dirty="0">
                    <a:solidFill>
                      <a:schemeClr val="accent6">
                        <a:lumMod val="50000"/>
                      </a:schemeClr>
                    </a:solidFill>
                    <a:latin typeface="Calibri" panose="020F0502020204030204" pitchFamily="34" charset="0"/>
                    <a:cs typeface="Arial" pitchFamily="34" charset="0"/>
                  </a:rPr>
                  <a:t>Technische Abstimmungen der zu erstellenden Typenstatik</a:t>
                </a:r>
              </a:p>
              <a:p>
                <a:pPr algn="l" defTabSz="809625">
                  <a:lnSpc>
                    <a:spcPct val="125000"/>
                  </a:lnSpc>
                  <a:spcBef>
                    <a:spcPts val="0"/>
                  </a:spcBef>
                  <a:tabLst>
                    <a:tab pos="357188" algn="l"/>
                  </a:tabLst>
                  <a:defRPr/>
                </a:pPr>
                <a:endParaRPr lang="de-DE" b="1"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Eingrenzung der Querschnittsabmessungen (siehe Abschlussbericht)</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Interaktion der Bauteile untereinander notwendig (erfordert Berechnung am Gesamtmodell)</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Mit allen aktuell eingeführten Normen konform</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Bemessung getrennt auf alle Ziellastniveaus der Nachrechnungsrichtlinie von Straßenbrücken im Bestand (Nachrechnungsrichtlinie) (</a:t>
                </a:r>
                <a:r>
                  <a:rPr lang="de-DE" dirty="0" err="1">
                    <a:solidFill>
                      <a:schemeClr val="accent6">
                        <a:lumMod val="50000"/>
                      </a:schemeClr>
                    </a:solidFill>
                    <a:latin typeface="Calibri" panose="020F0502020204030204" pitchFamily="34" charset="0"/>
                    <a:cs typeface="Arial" pitchFamily="34" charset="0"/>
                  </a:rPr>
                  <a:t>BASt</a:t>
                </a:r>
                <a:r>
                  <a:rPr lang="de-DE" dirty="0">
                    <a:solidFill>
                      <a:schemeClr val="accent6">
                        <a:lumMod val="50000"/>
                      </a:schemeClr>
                    </a:solidFill>
                    <a:latin typeface="Calibri" panose="020F0502020204030204" pitchFamily="34" charset="0"/>
                    <a:cs typeface="Arial" pitchFamily="34" charset="0"/>
                  </a:rPr>
                  <a:t>)  und MLC 40 bis 100 STANAG 2021</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Frei wählbare Teilsicherheitsfaktoren </a:t>
                </a:r>
                <a14:m>
                  <m:oMath xmlns:m="http://schemas.openxmlformats.org/officeDocument/2006/math">
                    <m:r>
                      <a:rPr lang="de-DE" b="0" i="1" smtClean="0">
                        <a:solidFill>
                          <a:schemeClr val="accent6">
                            <a:lumMod val="50000"/>
                          </a:schemeClr>
                        </a:solidFill>
                        <a:latin typeface="Cambria Math" panose="02040503050406030204" pitchFamily="18" charset="0"/>
                        <a:cs typeface="Arial" pitchFamily="34" charset="0"/>
                      </a:rPr>
                      <m:t>𝛾</m:t>
                    </m:r>
                    <m:r>
                      <a:rPr lang="de-DE" b="0" i="1" smtClean="0">
                        <a:solidFill>
                          <a:schemeClr val="accent6">
                            <a:lumMod val="50000"/>
                          </a:schemeClr>
                        </a:solidFill>
                        <a:latin typeface="Cambria Math" panose="02040503050406030204" pitchFamily="18" charset="0"/>
                        <a:cs typeface="Arial" pitchFamily="34" charset="0"/>
                      </a:rPr>
                      <m:t>=1.0</m:t>
                    </m:r>
                  </m:oMath>
                </a14:m>
                <a:r>
                  <a:rPr lang="de-DE" dirty="0">
                    <a:solidFill>
                      <a:schemeClr val="accent6">
                        <a:lumMod val="50000"/>
                      </a:schemeClr>
                    </a:solidFill>
                    <a:latin typeface="Calibri" panose="020F0502020204030204" pitchFamily="34" charset="0"/>
                    <a:cs typeface="Arial" pitchFamily="34" charset="0"/>
                  </a:rPr>
                  <a:t> / </a:t>
                </a:r>
                <a14:m>
                  <m:oMath xmlns:m="http://schemas.openxmlformats.org/officeDocument/2006/math">
                    <m:r>
                      <a:rPr lang="de-DE" i="1">
                        <a:solidFill>
                          <a:schemeClr val="accent6">
                            <a:lumMod val="50000"/>
                          </a:schemeClr>
                        </a:solidFill>
                        <a:latin typeface="Cambria Math" panose="02040503050406030204" pitchFamily="18" charset="0"/>
                        <a:cs typeface="Arial" pitchFamily="34" charset="0"/>
                      </a:rPr>
                      <m:t>𝛾</m:t>
                    </m:r>
                    <m:r>
                      <a:rPr lang="de-DE" i="1">
                        <a:solidFill>
                          <a:schemeClr val="accent6">
                            <a:lumMod val="50000"/>
                          </a:schemeClr>
                        </a:solidFill>
                        <a:latin typeface="Cambria Math" panose="02040503050406030204" pitchFamily="18" charset="0"/>
                        <a:cs typeface="Arial" pitchFamily="34" charset="0"/>
                      </a:rPr>
                      <m:t>=1.2 </m:t>
                    </m:r>
                  </m:oMath>
                </a14:m>
                <a:r>
                  <a:rPr lang="de-DE" dirty="0">
                    <a:solidFill>
                      <a:schemeClr val="accent6">
                        <a:lumMod val="50000"/>
                      </a:schemeClr>
                    </a:solidFill>
                    <a:latin typeface="Calibri" panose="020F0502020204030204" pitchFamily="34" charset="0"/>
                    <a:cs typeface="Arial" pitchFamily="34" charset="0"/>
                  </a:rPr>
                  <a:t>/ </a:t>
                </a:r>
                <a14:m>
                  <m:oMath xmlns:m="http://schemas.openxmlformats.org/officeDocument/2006/math">
                    <m:r>
                      <a:rPr lang="de-DE" i="1">
                        <a:solidFill>
                          <a:schemeClr val="accent6">
                            <a:lumMod val="50000"/>
                          </a:schemeClr>
                        </a:solidFill>
                        <a:latin typeface="Cambria Math" panose="02040503050406030204" pitchFamily="18" charset="0"/>
                        <a:cs typeface="Arial" pitchFamily="34" charset="0"/>
                      </a:rPr>
                      <m:t>𝛾</m:t>
                    </m:r>
                    <m:r>
                      <a:rPr lang="de-DE" i="1">
                        <a:solidFill>
                          <a:schemeClr val="accent6">
                            <a:lumMod val="50000"/>
                          </a:schemeClr>
                        </a:solidFill>
                        <a:latin typeface="Cambria Math" panose="02040503050406030204" pitchFamily="18" charset="0"/>
                        <a:cs typeface="Arial" pitchFamily="34" charset="0"/>
                      </a:rPr>
                      <m:t>=1.5</m:t>
                    </m:r>
                  </m:oMath>
                </a14:m>
                <a:r>
                  <a:rPr lang="de-DE" dirty="0">
                    <a:solidFill>
                      <a:schemeClr val="accent6">
                        <a:lumMod val="50000"/>
                      </a:schemeClr>
                    </a:solidFill>
                    <a:latin typeface="Calibri" panose="020F0502020204030204" pitchFamily="34" charset="0"/>
                    <a:cs typeface="Arial" pitchFamily="34" charset="0"/>
                  </a:rPr>
                  <a:t> für MLC </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Beschränkung auf einspurige Brückenkonstruktion</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Möglichkeit eines auskragenden Fußgängersteges</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Realitätsnahe Betrachtung durch Erfassung der Last-Querverteilung im Überbau</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Ermittlung eines individuellen Querverteilungsfaktors für jeden Längsträger (Möglichkeit zusätzlicher Querverteilungsbalken, unterseitig der Längsträger)</a:t>
                </a: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285750" indent="-2857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mc:Choice>
        <mc:Fallback xmlns="">
          <p:sp>
            <p:nvSpPr>
              <p:cNvPr id="6" name="Textfeld 5">
                <a:extLst>
                  <a:ext uri="{FF2B5EF4-FFF2-40B4-BE49-F238E27FC236}">
                    <a16:creationId xmlns:a16="http://schemas.microsoft.com/office/drawing/2014/main" id="{155B0F80-76E9-4895-810E-9A605A0F1684}"/>
                  </a:ext>
                </a:extLst>
              </p:cNvPr>
              <p:cNvSpPr txBox="1">
                <a:spLocks noRot="1" noChangeAspect="1" noMove="1" noResize="1" noEditPoints="1" noAdjustHandles="1" noChangeArrowheads="1" noChangeShapeType="1" noTextEdit="1"/>
              </p:cNvSpPr>
              <p:nvPr/>
            </p:nvSpPr>
            <p:spPr bwMode="auto">
              <a:xfrm>
                <a:off x="328146" y="1416101"/>
                <a:ext cx="8461374" cy="4793899"/>
              </a:xfrm>
              <a:prstGeom prst="rect">
                <a:avLst/>
              </a:prstGeom>
              <a:blipFill>
                <a:blip r:embed="rId3"/>
                <a:stretch>
                  <a:fillRect l="-793" r="-144"/>
                </a:stretch>
              </a:blipFill>
              <a:ln w="9525">
                <a:noFill/>
                <a:miter lim="800000"/>
                <a:headEnd/>
                <a:tailEnd/>
              </a:ln>
              <a:effectLst/>
            </p:spPr>
            <p:txBody>
              <a:bodyPr/>
              <a:lstStyle/>
              <a:p>
                <a:r>
                  <a:rPr lang="de-DE">
                    <a:noFill/>
                  </a:rPr>
                  <a:t> </a:t>
                </a:r>
              </a:p>
            </p:txBody>
          </p:sp>
        </mc:Fallback>
      </mc:AlternateContent>
    </p:spTree>
    <p:extLst>
      <p:ext uri="{BB962C8B-B14F-4D97-AF65-F5344CB8AC3E}">
        <p14:creationId xmlns:p14="http://schemas.microsoft.com/office/powerpoint/2010/main" val="34787613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Zielsetzung </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AP 7: Prototypenentwicklung eines EDV-Bemessungstools</a:t>
            </a:r>
          </a:p>
          <a:p>
            <a:pPr algn="l" defTabSz="809625">
              <a:lnSpc>
                <a:spcPct val="125000"/>
              </a:lnSpc>
              <a:spcBef>
                <a:spcPts val="0"/>
              </a:spcBef>
              <a:tabLst>
                <a:tab pos="1433513" algn="l"/>
              </a:tabLst>
              <a:defRPr/>
            </a:pPr>
            <a:endParaRPr lang="de-DE" sz="2000"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Digitale Umsetzung der Bereichsrichtline in einem flexiblen Programm</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Programmierung in der Programmumgebung Python </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Vorerst vereinfachte Schnittgrößenberechnung nach STANAG 2021</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Trägerstöße werden auf der sichern Seite gelenkig modelliert</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Verbindung mit Systemstatiken zu einem späteren Zeitpunkt</a:t>
            </a: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Tree>
    <p:extLst>
      <p:ext uri="{BB962C8B-B14F-4D97-AF65-F5344CB8AC3E}">
        <p14:creationId xmlns:p14="http://schemas.microsoft.com/office/powerpoint/2010/main" val="17182768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Zielsetzung </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AP 8: Begleitung der Testphase des EDV-Tools</a:t>
            </a:r>
          </a:p>
          <a:p>
            <a:pPr algn="l" defTabSz="809625">
              <a:lnSpc>
                <a:spcPct val="125000"/>
              </a:lnSpc>
              <a:spcBef>
                <a:spcPts val="0"/>
              </a:spcBef>
              <a:tabLst>
                <a:tab pos="1433513" algn="l"/>
              </a:tabLst>
              <a:defRPr/>
            </a:pPr>
            <a:endParaRPr lang="de-DE" sz="2000"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Testphase in Ingolstadt am </a:t>
            </a:r>
            <a:r>
              <a:rPr lang="de-DE" dirty="0" err="1">
                <a:solidFill>
                  <a:schemeClr val="accent6">
                    <a:lumMod val="50000"/>
                  </a:schemeClr>
                </a:solidFill>
                <a:latin typeface="Calibri" panose="020F0502020204030204" pitchFamily="34" charset="0"/>
                <a:cs typeface="Arial" pitchFamily="34" charset="0"/>
              </a:rPr>
              <a:t>AusbZPi</a:t>
            </a:r>
            <a:r>
              <a:rPr lang="de-DE" dirty="0">
                <a:solidFill>
                  <a:schemeClr val="accent6">
                    <a:lumMod val="50000"/>
                  </a:schemeClr>
                </a:solidFill>
                <a:latin typeface="Calibri" panose="020F0502020204030204" pitchFamily="34" charset="0"/>
                <a:cs typeface="Arial" pitchFamily="34" charset="0"/>
              </a:rPr>
              <a:t> / BUZ gemeinsam mit </a:t>
            </a:r>
            <a:br>
              <a:rPr lang="de-DE" dirty="0">
                <a:solidFill>
                  <a:schemeClr val="accent6">
                    <a:lumMod val="50000"/>
                  </a:schemeClr>
                </a:solidFill>
                <a:latin typeface="Calibri" panose="020F0502020204030204" pitchFamily="34" charset="0"/>
                <a:cs typeface="Arial" pitchFamily="34" charset="0"/>
              </a:rPr>
            </a:br>
            <a:r>
              <a:rPr lang="de-DE" dirty="0">
                <a:solidFill>
                  <a:schemeClr val="accent6">
                    <a:lumMod val="50000"/>
                  </a:schemeClr>
                </a:solidFill>
                <a:latin typeface="Calibri" panose="020F0502020204030204" pitchFamily="34" charset="0"/>
                <a:cs typeface="Arial" pitchFamily="34" charset="0"/>
              </a:rPr>
              <a:t>dem Ausbildungsheer für Bautechnik</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Erprobung der Handhabung unter realen Bedingungen </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Identifizierung möglicher Mängel / Bugs </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Verbesserungsvorschläge der zukünftigen Anwendergruppe </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Anpassungsmöglichkeit des Funktionsumfangs</a:t>
            </a: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pic>
        <p:nvPicPr>
          <p:cNvPr id="3" name="Grafik 2">
            <a:extLst>
              <a:ext uri="{FF2B5EF4-FFF2-40B4-BE49-F238E27FC236}">
                <a16:creationId xmlns:a16="http://schemas.microsoft.com/office/drawing/2014/main" id="{65CFC104-5018-4309-9356-19023C4C1FE4}"/>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6983100" y="1985956"/>
            <a:ext cx="1985154" cy="1985154"/>
          </a:xfrm>
          <a:prstGeom prst="rect">
            <a:avLst/>
          </a:prstGeom>
        </p:spPr>
      </p:pic>
    </p:spTree>
    <p:extLst>
      <p:ext uri="{BB962C8B-B14F-4D97-AF65-F5344CB8AC3E}">
        <p14:creationId xmlns:p14="http://schemas.microsoft.com/office/powerpoint/2010/main" val="7277300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Zielsetzung </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AP 9: Entwicklung eines EDV-Bemessungstools</a:t>
            </a:r>
          </a:p>
          <a:p>
            <a:pPr algn="l" defTabSz="809625">
              <a:lnSpc>
                <a:spcPct val="125000"/>
              </a:lnSpc>
              <a:spcBef>
                <a:spcPts val="0"/>
              </a:spcBef>
              <a:tabLst>
                <a:tab pos="1433513" algn="l"/>
              </a:tabLst>
              <a:defRPr/>
            </a:pPr>
            <a:endParaRPr lang="de-DE" sz="2000"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Kombination der Bereichsrichtline und der Systemstatik in einem Tool</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Möglichkeit der automatischen Brückenoptimierung</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Interne Berechnung der Schnittkräfte mit Hilfe Finiter Elemente </a:t>
            </a:r>
            <a:br>
              <a:rPr lang="de-DE" dirty="0">
                <a:solidFill>
                  <a:schemeClr val="accent6">
                    <a:lumMod val="50000"/>
                  </a:schemeClr>
                </a:solidFill>
                <a:latin typeface="Calibri" panose="020F0502020204030204" pitchFamily="34" charset="0"/>
                <a:cs typeface="Arial" pitchFamily="34" charset="0"/>
              </a:rPr>
            </a:br>
            <a:r>
              <a:rPr lang="de-DE" dirty="0">
                <a:solidFill>
                  <a:schemeClr val="accent6">
                    <a:lumMod val="50000"/>
                  </a:schemeClr>
                </a:solidFill>
                <a:latin typeface="Calibri" panose="020F0502020204030204" pitchFamily="34" charset="0"/>
                <a:cs typeface="Arial" pitchFamily="34" charset="0"/>
              </a:rPr>
              <a:t>(möglicherweise zusätzliches Einsparungspotential durch genauere Berechnung) </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Berücksichtigung der Federsteifigkeit einzelner Verbindungsmittel</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Graphische Eingabeoberfläche -&gt; Erprobung durch die Pioniereinheiten</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Verwendbarkeit des Tools Plattform übergreifend (Windows / Android / IOS) </a:t>
            </a: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Tree>
    <p:extLst>
      <p:ext uri="{BB962C8B-B14F-4D97-AF65-F5344CB8AC3E}">
        <p14:creationId xmlns:p14="http://schemas.microsoft.com/office/powerpoint/2010/main" val="37514373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Zielsetzung </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AP 10: Untersuchung von alternativen Brückenkonzepten</a:t>
            </a:r>
          </a:p>
          <a:p>
            <a:pPr algn="l" defTabSz="809625">
              <a:lnSpc>
                <a:spcPct val="125000"/>
              </a:lnSpc>
              <a:spcBef>
                <a:spcPts val="0"/>
              </a:spcBef>
              <a:tabLst>
                <a:tab pos="1433513" algn="l"/>
              </a:tabLst>
              <a:defRPr/>
            </a:pPr>
            <a:endParaRPr lang="de-DE" sz="2000"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Vereinfachung des aktuellen Behelfsbrückenbausatzes durch Element Vormontage</a:t>
            </a: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pic>
        <p:nvPicPr>
          <p:cNvPr id="2" name="Grafik 1">
            <a:extLst>
              <a:ext uri="{FF2B5EF4-FFF2-40B4-BE49-F238E27FC236}">
                <a16:creationId xmlns:a16="http://schemas.microsoft.com/office/drawing/2014/main" id="{F1BA94D8-FC38-4558-858E-ABA6D881172F}"/>
              </a:ext>
            </a:extLst>
          </p:cNvPr>
          <p:cNvPicPr>
            <a:picLocks noChangeAspect="1"/>
          </p:cNvPicPr>
          <p:nvPr/>
        </p:nvPicPr>
        <p:blipFill>
          <a:blip r:embed="rId3"/>
          <a:stretch>
            <a:fillRect/>
          </a:stretch>
        </p:blipFill>
        <p:spPr>
          <a:xfrm>
            <a:off x="1476374" y="2713025"/>
            <a:ext cx="5809196" cy="1558000"/>
          </a:xfrm>
          <a:prstGeom prst="rect">
            <a:avLst/>
          </a:prstGeom>
        </p:spPr>
      </p:pic>
      <p:pic>
        <p:nvPicPr>
          <p:cNvPr id="3" name="Grafik 2">
            <a:extLst>
              <a:ext uri="{FF2B5EF4-FFF2-40B4-BE49-F238E27FC236}">
                <a16:creationId xmlns:a16="http://schemas.microsoft.com/office/drawing/2014/main" id="{6EB0C162-7B36-406C-B74B-DEB60D7855AE}"/>
              </a:ext>
            </a:extLst>
          </p:cNvPr>
          <p:cNvPicPr>
            <a:picLocks noChangeAspect="1"/>
          </p:cNvPicPr>
          <p:nvPr/>
        </p:nvPicPr>
        <p:blipFill>
          <a:blip r:embed="rId4"/>
          <a:stretch>
            <a:fillRect/>
          </a:stretch>
        </p:blipFill>
        <p:spPr>
          <a:xfrm>
            <a:off x="1476374" y="4478047"/>
            <a:ext cx="5543329" cy="1500284"/>
          </a:xfrm>
          <a:prstGeom prst="rect">
            <a:avLst/>
          </a:prstGeom>
        </p:spPr>
      </p:pic>
    </p:spTree>
    <p:extLst>
      <p:ext uri="{BB962C8B-B14F-4D97-AF65-F5344CB8AC3E}">
        <p14:creationId xmlns:p14="http://schemas.microsoft.com/office/powerpoint/2010/main" val="17103951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Zielsetzung </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AP 10: Untersuchung von alternativen Brückenkonzepten</a:t>
            </a:r>
          </a:p>
          <a:p>
            <a:pPr algn="l" defTabSz="809625">
              <a:lnSpc>
                <a:spcPct val="125000"/>
              </a:lnSpc>
              <a:spcBef>
                <a:spcPts val="0"/>
              </a:spcBef>
              <a:tabLst>
                <a:tab pos="1433513" algn="l"/>
              </a:tabLst>
              <a:defRPr/>
            </a:pPr>
            <a:endParaRPr lang="de-DE" sz="2000"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Vereinfachung durch simpleres Aussteifungskonzept (Vorfertigung möglich) </a:t>
            </a: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pic>
        <p:nvPicPr>
          <p:cNvPr id="4" name="Grafik 3">
            <a:extLst>
              <a:ext uri="{FF2B5EF4-FFF2-40B4-BE49-F238E27FC236}">
                <a16:creationId xmlns:a16="http://schemas.microsoft.com/office/drawing/2014/main" id="{4D0CD25D-FC45-47E5-9EC8-5650B5D26EDC}"/>
              </a:ext>
            </a:extLst>
          </p:cNvPr>
          <p:cNvPicPr>
            <a:picLocks noChangeAspect="1"/>
          </p:cNvPicPr>
          <p:nvPr/>
        </p:nvPicPr>
        <p:blipFill>
          <a:blip r:embed="rId3"/>
          <a:stretch>
            <a:fillRect/>
          </a:stretch>
        </p:blipFill>
        <p:spPr>
          <a:xfrm>
            <a:off x="2355315" y="2495283"/>
            <a:ext cx="4512176" cy="3817605"/>
          </a:xfrm>
          <a:prstGeom prst="rect">
            <a:avLst/>
          </a:prstGeom>
        </p:spPr>
      </p:pic>
    </p:spTree>
    <p:extLst>
      <p:ext uri="{BB962C8B-B14F-4D97-AF65-F5344CB8AC3E}">
        <p14:creationId xmlns:p14="http://schemas.microsoft.com/office/powerpoint/2010/main" val="27485103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Zielsetzung </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AP 10: Untersuchung von alternativen Brückenkonzepten</a:t>
            </a:r>
          </a:p>
          <a:p>
            <a:pPr algn="l" defTabSz="809625">
              <a:lnSpc>
                <a:spcPct val="125000"/>
              </a:lnSpc>
              <a:spcBef>
                <a:spcPts val="0"/>
              </a:spcBef>
              <a:tabLst>
                <a:tab pos="1433513" algn="l"/>
              </a:tabLst>
              <a:defRPr/>
            </a:pPr>
            <a:endParaRPr lang="de-DE" sz="2000"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Untersuchung der Verwendbarkeit von </a:t>
            </a:r>
            <a:br>
              <a:rPr lang="de-DE" dirty="0">
                <a:solidFill>
                  <a:schemeClr val="accent6">
                    <a:lumMod val="50000"/>
                  </a:schemeClr>
                </a:solidFill>
                <a:latin typeface="Calibri" panose="020F0502020204030204" pitchFamily="34" charset="0"/>
                <a:cs typeface="Arial" pitchFamily="34" charset="0"/>
              </a:rPr>
            </a:br>
            <a:r>
              <a:rPr lang="de-DE" dirty="0">
                <a:solidFill>
                  <a:schemeClr val="accent6">
                    <a:lumMod val="50000"/>
                  </a:schemeClr>
                </a:solidFill>
                <a:latin typeface="Calibri" panose="020F0502020204030204" pitchFamily="34" charset="0"/>
                <a:cs typeface="Arial" pitchFamily="34" charset="0"/>
              </a:rPr>
              <a:t>Stahl und (Stahl-) Beton als alternative </a:t>
            </a:r>
            <a:br>
              <a:rPr lang="de-DE" dirty="0">
                <a:solidFill>
                  <a:schemeClr val="accent6">
                    <a:lumMod val="50000"/>
                  </a:schemeClr>
                </a:solidFill>
                <a:latin typeface="Calibri" panose="020F0502020204030204" pitchFamily="34" charset="0"/>
                <a:cs typeface="Arial" pitchFamily="34" charset="0"/>
              </a:rPr>
            </a:br>
            <a:r>
              <a:rPr lang="de-DE" dirty="0">
                <a:solidFill>
                  <a:schemeClr val="accent6">
                    <a:lumMod val="50000"/>
                  </a:schemeClr>
                </a:solidFill>
                <a:latin typeface="Calibri" panose="020F0502020204030204" pitchFamily="34" charset="0"/>
                <a:cs typeface="Arial" pitchFamily="34" charset="0"/>
              </a:rPr>
              <a:t>Baustoffe</a:t>
            </a:r>
            <a:br>
              <a:rPr lang="de-DE" dirty="0">
                <a:solidFill>
                  <a:schemeClr val="accent6">
                    <a:lumMod val="50000"/>
                  </a:schemeClr>
                </a:solidFill>
                <a:latin typeface="Calibri" panose="020F0502020204030204" pitchFamily="34" charset="0"/>
                <a:cs typeface="Arial" pitchFamily="34" charset="0"/>
              </a:rPr>
            </a:br>
            <a:br>
              <a:rPr lang="de-DE" dirty="0">
                <a:solidFill>
                  <a:schemeClr val="accent6">
                    <a:lumMod val="50000"/>
                  </a:schemeClr>
                </a:solidFill>
                <a:latin typeface="Calibri" panose="020F0502020204030204" pitchFamily="34" charset="0"/>
                <a:cs typeface="Arial" pitchFamily="34" charset="0"/>
              </a:rPr>
            </a:br>
            <a:r>
              <a:rPr lang="de-DE" dirty="0">
                <a:solidFill>
                  <a:schemeClr val="accent6">
                    <a:lumMod val="50000"/>
                  </a:schemeClr>
                </a:solidFill>
                <a:latin typeface="Calibri" panose="020F0502020204030204" pitchFamily="34" charset="0"/>
                <a:cs typeface="Arial" pitchFamily="34" charset="0"/>
              </a:rPr>
              <a:t>Geringerer Montageaufwand und </a:t>
            </a:r>
            <a:br>
              <a:rPr lang="de-DE" dirty="0">
                <a:solidFill>
                  <a:schemeClr val="accent6">
                    <a:lumMod val="50000"/>
                  </a:schemeClr>
                </a:solidFill>
                <a:latin typeface="Calibri" panose="020F0502020204030204" pitchFamily="34" charset="0"/>
                <a:cs typeface="Arial" pitchFamily="34" charset="0"/>
              </a:rPr>
            </a:br>
            <a:r>
              <a:rPr lang="de-DE" dirty="0">
                <a:solidFill>
                  <a:schemeClr val="accent6">
                    <a:lumMod val="50000"/>
                  </a:schemeClr>
                </a:solidFill>
                <a:latin typeface="Calibri" panose="020F0502020204030204" pitchFamily="34" charset="0"/>
                <a:cs typeface="Arial" pitchFamily="34" charset="0"/>
              </a:rPr>
              <a:t>Platzbedarf durch größere Spannweiten</a:t>
            </a: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pic>
        <p:nvPicPr>
          <p:cNvPr id="2" name="Grafik 1">
            <a:extLst>
              <a:ext uri="{FF2B5EF4-FFF2-40B4-BE49-F238E27FC236}">
                <a16:creationId xmlns:a16="http://schemas.microsoft.com/office/drawing/2014/main" id="{FE83ABEF-FADF-4F26-99C1-A22D5B4B2FF7}"/>
              </a:ext>
            </a:extLst>
          </p:cNvPr>
          <p:cNvPicPr>
            <a:picLocks noChangeAspect="1"/>
          </p:cNvPicPr>
          <p:nvPr/>
        </p:nvPicPr>
        <p:blipFill>
          <a:blip r:embed="rId3"/>
          <a:stretch>
            <a:fillRect/>
          </a:stretch>
        </p:blipFill>
        <p:spPr>
          <a:xfrm>
            <a:off x="4572000" y="1757942"/>
            <a:ext cx="4160370" cy="4526923"/>
          </a:xfrm>
          <a:prstGeom prst="rect">
            <a:avLst/>
          </a:prstGeom>
        </p:spPr>
      </p:pic>
    </p:spTree>
    <p:extLst>
      <p:ext uri="{BB962C8B-B14F-4D97-AF65-F5344CB8AC3E}">
        <p14:creationId xmlns:p14="http://schemas.microsoft.com/office/powerpoint/2010/main" val="11806350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Zielsetzung </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Aktueller Stand und Zielsetzung</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AP 11: Begleitung der Erstellung einer neuen Bereichsrichtlinie </a:t>
            </a:r>
          </a:p>
          <a:p>
            <a:pPr algn="l" defTabSz="809625">
              <a:lnSpc>
                <a:spcPct val="125000"/>
              </a:lnSpc>
              <a:spcBef>
                <a:spcPts val="0"/>
              </a:spcBef>
              <a:tabLst>
                <a:tab pos="1433513" algn="l"/>
              </a:tabLst>
              <a:defRPr/>
            </a:pPr>
            <a:endParaRPr lang="de-DE" sz="2000"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1433513" algn="l"/>
              </a:tabLst>
              <a:defRPr/>
            </a:pPr>
            <a:endParaRPr lang="de-DE" sz="2000"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Einarbeitung der Änderungsvorschläge aus Projektjahr 2017/2018</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Anpassung an aktuell eingeführte Normen</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Überführung aktueller Forschungsergebnisse in die Bundeswehreigenen Dokumente</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Erstellung eines breiten Katalogs an vorberechneten Bausatzvarianten mit fertigen Konstruktions- und Detailskizzen</a:t>
            </a:r>
            <a:br>
              <a:rPr lang="de-DE" dirty="0">
                <a:solidFill>
                  <a:schemeClr val="accent6">
                    <a:lumMod val="50000"/>
                  </a:schemeClr>
                </a:solidFill>
                <a:latin typeface="Calibri" panose="020F0502020204030204" pitchFamily="34" charset="0"/>
                <a:cs typeface="Arial" pitchFamily="34" charset="0"/>
              </a:rPr>
            </a:br>
            <a:endParaRPr lang="de-DE" dirty="0">
              <a:solidFill>
                <a:schemeClr val="accent6">
                  <a:lumMod val="50000"/>
                </a:schemeClr>
              </a:solidFill>
              <a:latin typeface="Calibri" panose="020F0502020204030204" pitchFamily="34" charset="0"/>
              <a:cs typeface="Arial" pitchFamily="34" charset="0"/>
            </a:endParaRPr>
          </a:p>
        </p:txBody>
      </p:sp>
    </p:spTree>
    <p:extLst>
      <p:ext uri="{BB962C8B-B14F-4D97-AF65-F5344CB8AC3E}">
        <p14:creationId xmlns:p14="http://schemas.microsoft.com/office/powerpoint/2010/main" val="34932846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78070" y="611254"/>
            <a:ext cx="8229600" cy="674293"/>
          </a:xfrm>
        </p:spPr>
        <p:txBody>
          <a:bodyPr/>
          <a:lstStyle/>
          <a:p>
            <a:r>
              <a:rPr lang="de-DE" sz="2800" dirty="0">
                <a:latin typeface="Calibri" panose="020F0502020204030204" pitchFamily="34" charset="0"/>
              </a:rPr>
              <a:t>Inhalt</a:t>
            </a:r>
          </a:p>
        </p:txBody>
      </p:sp>
      <p:grpSp>
        <p:nvGrpSpPr>
          <p:cNvPr id="30" name="Gruppieren 29">
            <a:extLst>
              <a:ext uri="{FF2B5EF4-FFF2-40B4-BE49-F238E27FC236}">
                <a16:creationId xmlns:a16="http://schemas.microsoft.com/office/drawing/2014/main" id="{92CEF7F4-6E99-45E9-9350-7A5AEA7508F7}"/>
              </a:ext>
            </a:extLst>
          </p:cNvPr>
          <p:cNvGrpSpPr/>
          <p:nvPr/>
        </p:nvGrpSpPr>
        <p:grpSpPr>
          <a:xfrm>
            <a:off x="457200" y="1449246"/>
            <a:ext cx="8150470" cy="520367"/>
            <a:chOff x="283378" y="0"/>
            <a:chExt cx="7417600" cy="520367"/>
          </a:xfrm>
          <a:effectLst>
            <a:outerShdw blurRad="50800" dist="38100" dir="2700000" algn="tl" rotWithShape="0">
              <a:prstClr val="black">
                <a:alpha val="40000"/>
              </a:prstClr>
            </a:outerShdw>
          </a:effectLst>
        </p:grpSpPr>
        <p:sp>
          <p:nvSpPr>
            <p:cNvPr id="31" name="Rechteck 30">
              <a:extLst>
                <a:ext uri="{FF2B5EF4-FFF2-40B4-BE49-F238E27FC236}">
                  <a16:creationId xmlns:a16="http://schemas.microsoft.com/office/drawing/2014/main" id="{B32B47AB-B0BD-4B2D-A9FD-59D9F7EBE7EA}"/>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2" name="Rechteck 31">
              <a:extLst>
                <a:ext uri="{FF2B5EF4-FFF2-40B4-BE49-F238E27FC236}">
                  <a16:creationId xmlns:a16="http://schemas.microsoft.com/office/drawing/2014/main" id="{5D601C50-5281-41D0-9968-E3E0C396492A}"/>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marL="514350" lvl="0" indent="-514350" algn="l" defTabSz="720725">
                <a:lnSpc>
                  <a:spcPct val="90000"/>
                </a:lnSpc>
                <a:spcBef>
                  <a:spcPct val="0"/>
                </a:spcBef>
                <a:spcAft>
                  <a:spcPct val="35000"/>
                </a:spcAft>
                <a:buAutoNum type="arabicPeriod"/>
              </a:pPr>
              <a:r>
                <a:rPr lang="de-DE" sz="2800" kern="1200" dirty="0">
                  <a:solidFill>
                    <a:schemeClr val="bg1">
                      <a:lumMod val="75000"/>
                    </a:schemeClr>
                  </a:solidFill>
                  <a:latin typeface="Calibri" panose="020F0502020204030204" pitchFamily="34" charset="0"/>
                </a:rPr>
                <a:t>Rückblick 1. &amp; 2. Projektjahr</a:t>
              </a:r>
            </a:p>
          </p:txBody>
        </p:sp>
      </p:grpSp>
      <p:grpSp>
        <p:nvGrpSpPr>
          <p:cNvPr id="33" name="Gruppieren 32">
            <a:extLst>
              <a:ext uri="{FF2B5EF4-FFF2-40B4-BE49-F238E27FC236}">
                <a16:creationId xmlns:a16="http://schemas.microsoft.com/office/drawing/2014/main" id="{1D24F041-DD83-4F02-8220-BE073993278B}"/>
              </a:ext>
            </a:extLst>
          </p:cNvPr>
          <p:cNvGrpSpPr/>
          <p:nvPr/>
        </p:nvGrpSpPr>
        <p:grpSpPr>
          <a:xfrm>
            <a:off x="457200" y="2130836"/>
            <a:ext cx="8150470" cy="520367"/>
            <a:chOff x="283378" y="0"/>
            <a:chExt cx="7417600" cy="520367"/>
          </a:xfrm>
          <a:effectLst>
            <a:outerShdw blurRad="50800" dist="38100" dir="2700000" algn="tl" rotWithShape="0">
              <a:prstClr val="black">
                <a:alpha val="40000"/>
              </a:prstClr>
            </a:outerShdw>
          </a:effectLst>
        </p:grpSpPr>
        <p:sp>
          <p:nvSpPr>
            <p:cNvPr id="34" name="Rechteck 33">
              <a:extLst>
                <a:ext uri="{FF2B5EF4-FFF2-40B4-BE49-F238E27FC236}">
                  <a16:creationId xmlns:a16="http://schemas.microsoft.com/office/drawing/2014/main" id="{383D1AA9-9B60-4BFE-AB08-C77911B12C98}"/>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5" name="Rechteck 34">
              <a:extLst>
                <a:ext uri="{FF2B5EF4-FFF2-40B4-BE49-F238E27FC236}">
                  <a16:creationId xmlns:a16="http://schemas.microsoft.com/office/drawing/2014/main" id="{87A91942-36D5-4C8D-ABE0-714ABDDB91D1}"/>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kern="1200" dirty="0">
                  <a:solidFill>
                    <a:schemeClr val="bg1">
                      <a:lumMod val="75000"/>
                    </a:schemeClr>
                  </a:solidFill>
                  <a:latin typeface="Calibri" panose="020F0502020204030204" pitchFamily="34" charset="0"/>
                </a:rPr>
                <a:t>2.	Aktueller Stand und Zielsetzung</a:t>
              </a:r>
            </a:p>
          </p:txBody>
        </p:sp>
      </p:grpSp>
      <p:grpSp>
        <p:nvGrpSpPr>
          <p:cNvPr id="36" name="Gruppieren 35">
            <a:extLst>
              <a:ext uri="{FF2B5EF4-FFF2-40B4-BE49-F238E27FC236}">
                <a16:creationId xmlns:a16="http://schemas.microsoft.com/office/drawing/2014/main" id="{30B7F5E0-AED2-4049-B056-DAE5F755B278}"/>
              </a:ext>
            </a:extLst>
          </p:cNvPr>
          <p:cNvGrpSpPr/>
          <p:nvPr/>
        </p:nvGrpSpPr>
        <p:grpSpPr>
          <a:xfrm>
            <a:off x="457200" y="2812426"/>
            <a:ext cx="8150470" cy="520367"/>
            <a:chOff x="283378" y="0"/>
            <a:chExt cx="7417600" cy="520367"/>
          </a:xfrm>
          <a:effectLst>
            <a:outerShdw blurRad="50800" dist="38100" dir="2700000" algn="tl" rotWithShape="0">
              <a:prstClr val="black">
                <a:alpha val="40000"/>
              </a:prstClr>
            </a:outerShdw>
          </a:effectLst>
        </p:grpSpPr>
        <p:sp>
          <p:nvSpPr>
            <p:cNvPr id="37" name="Rechteck 36">
              <a:extLst>
                <a:ext uri="{FF2B5EF4-FFF2-40B4-BE49-F238E27FC236}">
                  <a16:creationId xmlns:a16="http://schemas.microsoft.com/office/drawing/2014/main" id="{3CC7111C-E647-4D63-AE06-B265074EA533}"/>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8" name="Rechteck 37">
              <a:extLst>
                <a:ext uri="{FF2B5EF4-FFF2-40B4-BE49-F238E27FC236}">
                  <a16:creationId xmlns:a16="http://schemas.microsoft.com/office/drawing/2014/main" id="{3950F9A3-F606-404E-999A-ECB1E18A244C}"/>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dirty="0">
                  <a:solidFill>
                    <a:schemeClr val="bg1"/>
                  </a:solidFill>
                  <a:latin typeface="Calibri" panose="020F0502020204030204" pitchFamily="34" charset="0"/>
                </a:rPr>
                <a:t>3</a:t>
              </a:r>
              <a:r>
                <a:rPr lang="de-DE" sz="2800" kern="1200" dirty="0">
                  <a:solidFill>
                    <a:schemeClr val="bg1"/>
                  </a:solidFill>
                  <a:latin typeface="Calibri" panose="020F0502020204030204" pitchFamily="34" charset="0"/>
                </a:rPr>
                <a:t>.	</a:t>
              </a:r>
              <a:r>
                <a:rPr lang="de-DE" sz="2800" dirty="0">
                  <a:solidFill>
                    <a:schemeClr val="bg1"/>
                  </a:solidFill>
                  <a:latin typeface="Calibri" panose="020F0502020204030204" pitchFamily="34" charset="0"/>
                </a:rPr>
                <a:t>Ausblicke</a:t>
              </a:r>
              <a:endParaRPr lang="de-DE" sz="2800" kern="1200" dirty="0">
                <a:solidFill>
                  <a:schemeClr val="bg1"/>
                </a:solidFill>
                <a:latin typeface="Calibri" panose="020F0502020204030204" pitchFamily="34" charset="0"/>
              </a:endParaRPr>
            </a:p>
          </p:txBody>
        </p:sp>
      </p:grpSp>
      <p:grpSp>
        <p:nvGrpSpPr>
          <p:cNvPr id="39" name="Gruppieren 38">
            <a:extLst>
              <a:ext uri="{FF2B5EF4-FFF2-40B4-BE49-F238E27FC236}">
                <a16:creationId xmlns:a16="http://schemas.microsoft.com/office/drawing/2014/main" id="{BBE9E952-0955-4132-95BD-A45A4AB8A309}"/>
              </a:ext>
            </a:extLst>
          </p:cNvPr>
          <p:cNvGrpSpPr/>
          <p:nvPr/>
        </p:nvGrpSpPr>
        <p:grpSpPr>
          <a:xfrm>
            <a:off x="457200" y="3494016"/>
            <a:ext cx="8150470" cy="520367"/>
            <a:chOff x="283378" y="0"/>
            <a:chExt cx="7417600" cy="520367"/>
          </a:xfrm>
          <a:effectLst>
            <a:outerShdw blurRad="50800" dist="38100" dir="2700000" algn="tl" rotWithShape="0">
              <a:prstClr val="black">
                <a:alpha val="40000"/>
              </a:prstClr>
            </a:outerShdw>
          </a:effectLst>
        </p:grpSpPr>
        <p:sp>
          <p:nvSpPr>
            <p:cNvPr id="40" name="Rechteck 39">
              <a:extLst>
                <a:ext uri="{FF2B5EF4-FFF2-40B4-BE49-F238E27FC236}">
                  <a16:creationId xmlns:a16="http://schemas.microsoft.com/office/drawing/2014/main" id="{C1C5CBF3-4E72-494B-9D81-D00B09E5CB68}"/>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41" name="Rechteck 40">
              <a:extLst>
                <a:ext uri="{FF2B5EF4-FFF2-40B4-BE49-F238E27FC236}">
                  <a16:creationId xmlns:a16="http://schemas.microsoft.com/office/drawing/2014/main" id="{49688838-E109-4448-8B8F-D4ABBE152F9F}"/>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dirty="0">
                  <a:solidFill>
                    <a:schemeClr val="bg1">
                      <a:lumMod val="75000"/>
                    </a:schemeClr>
                  </a:solidFill>
                  <a:latin typeface="Calibri" panose="020F0502020204030204" pitchFamily="34" charset="0"/>
                </a:rPr>
                <a:t>4</a:t>
              </a:r>
              <a:r>
                <a:rPr lang="de-DE" sz="2800" kern="1200" dirty="0">
                  <a:solidFill>
                    <a:schemeClr val="bg1">
                      <a:lumMod val="75000"/>
                    </a:schemeClr>
                  </a:solidFill>
                  <a:latin typeface="Calibri" panose="020F0502020204030204" pitchFamily="34" charset="0"/>
                </a:rPr>
                <a:t>.</a:t>
              </a:r>
              <a:r>
                <a:rPr lang="de-DE" sz="2800" kern="1200" dirty="0">
                  <a:latin typeface="Calibri" panose="020F0502020204030204" pitchFamily="34" charset="0"/>
                </a:rPr>
                <a:t>	</a:t>
              </a:r>
              <a:r>
                <a:rPr lang="de-DE" sz="2800" dirty="0">
                  <a:solidFill>
                    <a:schemeClr val="bg1">
                      <a:lumMod val="75000"/>
                    </a:schemeClr>
                  </a:solidFill>
                  <a:latin typeface="Calibri" panose="020F0502020204030204" pitchFamily="34" charset="0"/>
                </a:rPr>
                <a:t>Fragestellungen</a:t>
              </a:r>
            </a:p>
          </p:txBody>
        </p:sp>
      </p:grpSp>
    </p:spTree>
    <p:extLst>
      <p:ext uri="{BB962C8B-B14F-4D97-AF65-F5344CB8AC3E}">
        <p14:creationId xmlns:p14="http://schemas.microsoft.com/office/powerpoint/2010/main" val="205132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78070" y="611254"/>
            <a:ext cx="8229600" cy="674293"/>
          </a:xfrm>
        </p:spPr>
        <p:txBody>
          <a:bodyPr/>
          <a:lstStyle/>
          <a:p>
            <a:r>
              <a:rPr lang="de-DE" sz="2800" dirty="0">
                <a:latin typeface="Calibri" panose="020F0502020204030204" pitchFamily="34" charset="0"/>
              </a:rPr>
              <a:t>Inhalt</a:t>
            </a:r>
          </a:p>
        </p:txBody>
      </p:sp>
      <p:grpSp>
        <p:nvGrpSpPr>
          <p:cNvPr id="30" name="Gruppieren 29">
            <a:extLst>
              <a:ext uri="{FF2B5EF4-FFF2-40B4-BE49-F238E27FC236}">
                <a16:creationId xmlns:a16="http://schemas.microsoft.com/office/drawing/2014/main" id="{92CEF7F4-6E99-45E9-9350-7A5AEA7508F7}"/>
              </a:ext>
            </a:extLst>
          </p:cNvPr>
          <p:cNvGrpSpPr/>
          <p:nvPr/>
        </p:nvGrpSpPr>
        <p:grpSpPr>
          <a:xfrm>
            <a:off x="457200" y="1449246"/>
            <a:ext cx="8150470" cy="520367"/>
            <a:chOff x="283378" y="0"/>
            <a:chExt cx="7417600" cy="520367"/>
          </a:xfrm>
          <a:effectLst>
            <a:outerShdw blurRad="50800" dist="38100" dir="2700000" algn="tl" rotWithShape="0">
              <a:prstClr val="black">
                <a:alpha val="40000"/>
              </a:prstClr>
            </a:outerShdw>
          </a:effectLst>
        </p:grpSpPr>
        <p:sp>
          <p:nvSpPr>
            <p:cNvPr id="31" name="Rechteck 30">
              <a:extLst>
                <a:ext uri="{FF2B5EF4-FFF2-40B4-BE49-F238E27FC236}">
                  <a16:creationId xmlns:a16="http://schemas.microsoft.com/office/drawing/2014/main" id="{B32B47AB-B0BD-4B2D-A9FD-59D9F7EBE7EA}"/>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2" name="Rechteck 31">
              <a:extLst>
                <a:ext uri="{FF2B5EF4-FFF2-40B4-BE49-F238E27FC236}">
                  <a16:creationId xmlns:a16="http://schemas.microsoft.com/office/drawing/2014/main" id="{5D601C50-5281-41D0-9968-E3E0C396492A}"/>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marL="514350" lvl="0" indent="-514350" algn="l" defTabSz="720725">
                <a:lnSpc>
                  <a:spcPct val="90000"/>
                </a:lnSpc>
                <a:spcBef>
                  <a:spcPct val="0"/>
                </a:spcBef>
                <a:spcAft>
                  <a:spcPct val="35000"/>
                </a:spcAft>
                <a:buAutoNum type="arabicPeriod"/>
              </a:pPr>
              <a:r>
                <a:rPr lang="de-DE" sz="2800" kern="1200" dirty="0">
                  <a:latin typeface="Calibri" panose="020F0502020204030204" pitchFamily="34" charset="0"/>
                </a:rPr>
                <a:t>Rückblick 1. &amp; 2. Projektjahr</a:t>
              </a:r>
            </a:p>
          </p:txBody>
        </p:sp>
      </p:grpSp>
      <p:grpSp>
        <p:nvGrpSpPr>
          <p:cNvPr id="33" name="Gruppieren 32">
            <a:extLst>
              <a:ext uri="{FF2B5EF4-FFF2-40B4-BE49-F238E27FC236}">
                <a16:creationId xmlns:a16="http://schemas.microsoft.com/office/drawing/2014/main" id="{1D24F041-DD83-4F02-8220-BE073993278B}"/>
              </a:ext>
            </a:extLst>
          </p:cNvPr>
          <p:cNvGrpSpPr/>
          <p:nvPr/>
        </p:nvGrpSpPr>
        <p:grpSpPr>
          <a:xfrm>
            <a:off x="457200" y="2130836"/>
            <a:ext cx="8150470" cy="520367"/>
            <a:chOff x="283378" y="0"/>
            <a:chExt cx="7417600" cy="520367"/>
          </a:xfrm>
          <a:effectLst>
            <a:outerShdw blurRad="50800" dist="38100" dir="2700000" algn="tl" rotWithShape="0">
              <a:prstClr val="black">
                <a:alpha val="40000"/>
              </a:prstClr>
            </a:outerShdw>
          </a:effectLst>
        </p:grpSpPr>
        <p:sp>
          <p:nvSpPr>
            <p:cNvPr id="34" name="Rechteck 33">
              <a:extLst>
                <a:ext uri="{FF2B5EF4-FFF2-40B4-BE49-F238E27FC236}">
                  <a16:creationId xmlns:a16="http://schemas.microsoft.com/office/drawing/2014/main" id="{383D1AA9-9B60-4BFE-AB08-C77911B12C98}"/>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5" name="Rechteck 34">
              <a:extLst>
                <a:ext uri="{FF2B5EF4-FFF2-40B4-BE49-F238E27FC236}">
                  <a16:creationId xmlns:a16="http://schemas.microsoft.com/office/drawing/2014/main" id="{87A91942-36D5-4C8D-ABE0-714ABDDB91D1}"/>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kern="1200" dirty="0">
                  <a:solidFill>
                    <a:schemeClr val="bg1">
                      <a:lumMod val="75000"/>
                    </a:schemeClr>
                  </a:solidFill>
                  <a:latin typeface="Calibri" panose="020F0502020204030204" pitchFamily="34" charset="0"/>
                </a:rPr>
                <a:t>2.	Aktueller Stand und Zielsetzung</a:t>
              </a:r>
            </a:p>
          </p:txBody>
        </p:sp>
      </p:grpSp>
      <p:grpSp>
        <p:nvGrpSpPr>
          <p:cNvPr id="36" name="Gruppieren 35">
            <a:extLst>
              <a:ext uri="{FF2B5EF4-FFF2-40B4-BE49-F238E27FC236}">
                <a16:creationId xmlns:a16="http://schemas.microsoft.com/office/drawing/2014/main" id="{30B7F5E0-AED2-4049-B056-DAE5F755B278}"/>
              </a:ext>
            </a:extLst>
          </p:cNvPr>
          <p:cNvGrpSpPr/>
          <p:nvPr/>
        </p:nvGrpSpPr>
        <p:grpSpPr>
          <a:xfrm>
            <a:off x="457200" y="2812426"/>
            <a:ext cx="8150470" cy="520367"/>
            <a:chOff x="283378" y="0"/>
            <a:chExt cx="7417600" cy="520367"/>
          </a:xfrm>
          <a:effectLst>
            <a:outerShdw blurRad="50800" dist="38100" dir="2700000" algn="tl" rotWithShape="0">
              <a:prstClr val="black">
                <a:alpha val="40000"/>
              </a:prstClr>
            </a:outerShdw>
          </a:effectLst>
        </p:grpSpPr>
        <p:sp>
          <p:nvSpPr>
            <p:cNvPr id="37" name="Rechteck 36">
              <a:extLst>
                <a:ext uri="{FF2B5EF4-FFF2-40B4-BE49-F238E27FC236}">
                  <a16:creationId xmlns:a16="http://schemas.microsoft.com/office/drawing/2014/main" id="{3CC7111C-E647-4D63-AE06-B265074EA533}"/>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8" name="Rechteck 37">
              <a:extLst>
                <a:ext uri="{FF2B5EF4-FFF2-40B4-BE49-F238E27FC236}">
                  <a16:creationId xmlns:a16="http://schemas.microsoft.com/office/drawing/2014/main" id="{3950F9A3-F606-404E-999A-ECB1E18A244C}"/>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dirty="0">
                  <a:solidFill>
                    <a:schemeClr val="bg1">
                      <a:lumMod val="75000"/>
                    </a:schemeClr>
                  </a:solidFill>
                  <a:latin typeface="Calibri" panose="020F0502020204030204" pitchFamily="34" charset="0"/>
                </a:rPr>
                <a:t>3</a:t>
              </a:r>
              <a:r>
                <a:rPr lang="de-DE" sz="2800" kern="1200" dirty="0">
                  <a:solidFill>
                    <a:schemeClr val="bg1">
                      <a:lumMod val="75000"/>
                    </a:schemeClr>
                  </a:solidFill>
                  <a:latin typeface="Calibri" panose="020F0502020204030204" pitchFamily="34" charset="0"/>
                </a:rPr>
                <a:t>.	</a:t>
              </a:r>
              <a:r>
                <a:rPr lang="de-DE" sz="2800" dirty="0">
                  <a:solidFill>
                    <a:schemeClr val="bg1">
                      <a:lumMod val="75000"/>
                    </a:schemeClr>
                  </a:solidFill>
                  <a:latin typeface="Calibri" panose="020F0502020204030204" pitchFamily="34" charset="0"/>
                </a:rPr>
                <a:t>Ausblicke</a:t>
              </a:r>
              <a:endParaRPr lang="de-DE" sz="2800" kern="1200" dirty="0">
                <a:solidFill>
                  <a:schemeClr val="bg1">
                    <a:lumMod val="75000"/>
                  </a:schemeClr>
                </a:solidFill>
                <a:latin typeface="Calibri" panose="020F0502020204030204" pitchFamily="34" charset="0"/>
              </a:endParaRPr>
            </a:p>
          </p:txBody>
        </p:sp>
      </p:grpSp>
      <p:grpSp>
        <p:nvGrpSpPr>
          <p:cNvPr id="39" name="Gruppieren 38">
            <a:extLst>
              <a:ext uri="{FF2B5EF4-FFF2-40B4-BE49-F238E27FC236}">
                <a16:creationId xmlns:a16="http://schemas.microsoft.com/office/drawing/2014/main" id="{BBE9E952-0955-4132-95BD-A45A4AB8A309}"/>
              </a:ext>
            </a:extLst>
          </p:cNvPr>
          <p:cNvGrpSpPr/>
          <p:nvPr/>
        </p:nvGrpSpPr>
        <p:grpSpPr>
          <a:xfrm>
            <a:off x="457200" y="3494016"/>
            <a:ext cx="8150470" cy="520367"/>
            <a:chOff x="283378" y="0"/>
            <a:chExt cx="7417600" cy="520367"/>
          </a:xfrm>
          <a:effectLst>
            <a:outerShdw blurRad="50800" dist="38100" dir="2700000" algn="tl" rotWithShape="0">
              <a:prstClr val="black">
                <a:alpha val="40000"/>
              </a:prstClr>
            </a:outerShdw>
          </a:effectLst>
        </p:grpSpPr>
        <p:sp>
          <p:nvSpPr>
            <p:cNvPr id="40" name="Rechteck 39">
              <a:extLst>
                <a:ext uri="{FF2B5EF4-FFF2-40B4-BE49-F238E27FC236}">
                  <a16:creationId xmlns:a16="http://schemas.microsoft.com/office/drawing/2014/main" id="{C1C5CBF3-4E72-494B-9D81-D00B09E5CB68}"/>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41" name="Rechteck 40">
              <a:extLst>
                <a:ext uri="{FF2B5EF4-FFF2-40B4-BE49-F238E27FC236}">
                  <a16:creationId xmlns:a16="http://schemas.microsoft.com/office/drawing/2014/main" id="{49688838-E109-4448-8B8F-D4ABBE152F9F}"/>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dirty="0">
                  <a:solidFill>
                    <a:schemeClr val="bg1">
                      <a:lumMod val="75000"/>
                    </a:schemeClr>
                  </a:solidFill>
                  <a:latin typeface="Calibri" panose="020F0502020204030204" pitchFamily="34" charset="0"/>
                </a:rPr>
                <a:t>4</a:t>
              </a:r>
              <a:r>
                <a:rPr lang="de-DE" sz="2800" kern="1200" dirty="0">
                  <a:solidFill>
                    <a:schemeClr val="bg1">
                      <a:lumMod val="75000"/>
                    </a:schemeClr>
                  </a:solidFill>
                  <a:latin typeface="Calibri" panose="020F0502020204030204" pitchFamily="34" charset="0"/>
                </a:rPr>
                <a:t>.</a:t>
              </a:r>
              <a:r>
                <a:rPr lang="de-DE" sz="2800" kern="1200" dirty="0">
                  <a:latin typeface="Calibri" panose="020F0502020204030204" pitchFamily="34" charset="0"/>
                </a:rPr>
                <a:t>	</a:t>
              </a:r>
              <a:r>
                <a:rPr lang="de-DE" sz="2800" dirty="0">
                  <a:solidFill>
                    <a:schemeClr val="bg1">
                      <a:lumMod val="75000"/>
                    </a:schemeClr>
                  </a:solidFill>
                  <a:latin typeface="Calibri" panose="020F0502020204030204" pitchFamily="34" charset="0"/>
                </a:rPr>
                <a:t>Fragestellungen</a:t>
              </a:r>
            </a:p>
          </p:txBody>
        </p:sp>
      </p:grpSp>
    </p:spTree>
    <p:extLst>
      <p:ext uri="{BB962C8B-B14F-4D97-AF65-F5344CB8AC3E}">
        <p14:creationId xmlns:p14="http://schemas.microsoft.com/office/powerpoint/2010/main" val="20221618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Ausblicke für das Entwicklungsvorhabens 2021 </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Ausblicke</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Abschluss der Bereichsrichtlinie in einem umfangreichen Gesamtpaket</a:t>
            </a:r>
          </a:p>
          <a:p>
            <a:pPr algn="l" defTabSz="809625">
              <a:lnSpc>
                <a:spcPct val="125000"/>
              </a:lnSpc>
              <a:spcBef>
                <a:spcPts val="0"/>
              </a:spcBef>
              <a:tabLst>
                <a:tab pos="1433513" algn="l"/>
              </a:tabLst>
              <a:defRPr/>
            </a:pPr>
            <a:endParaRPr lang="de-DE" sz="2000"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1433513" algn="l"/>
              </a:tabLst>
              <a:defRPr/>
            </a:pPr>
            <a:endParaRPr lang="de-DE" sz="2000" dirty="0">
              <a:solidFill>
                <a:schemeClr val="accent6">
                  <a:lumMod val="50000"/>
                </a:schemeClr>
              </a:solidFill>
              <a:latin typeface="Calibri" panose="020F0502020204030204" pitchFamily="34" charset="0"/>
              <a:cs typeface="Arial" pitchFamily="34" charset="0"/>
            </a:endParaRPr>
          </a:p>
          <a:p>
            <a:pPr algn="just" defTabSz="809625">
              <a:lnSpc>
                <a:spcPct val="125000"/>
              </a:lnSpc>
              <a:spcBef>
                <a:spcPts val="0"/>
              </a:spcBef>
              <a:tabLst>
                <a:tab pos="1433513" algn="l"/>
              </a:tabLst>
              <a:defRPr/>
            </a:pPr>
            <a:r>
              <a:rPr lang="de-DE" dirty="0">
                <a:solidFill>
                  <a:schemeClr val="accent6">
                    <a:lumMod val="50000"/>
                  </a:schemeClr>
                </a:solidFill>
                <a:latin typeface="Calibri" panose="020F0502020204030204" pitchFamily="34" charset="0"/>
                <a:cs typeface="Arial" pitchFamily="34" charset="0"/>
              </a:rPr>
              <a:t>Erstellung eines umfangreichen Behelfsbrücken Paketes, basierend auf einer upgedateten Bereichsrichtlinie die neben der einfach zu handhabenden textlichen Niederschrift auch ein entsprechend digitales Bemessungstool beinhalte. Neben der Bemessung liegt der Fokus vor allem auf optimierter Anwendbarkeit um die Arbeit der Pioniere zu vereinfachen und gleichzeitig auf einem Ressourcenschonenden Einsatz der Materialien.</a:t>
            </a:r>
          </a:p>
          <a:p>
            <a:pPr algn="just" defTabSz="809625">
              <a:lnSpc>
                <a:spcPct val="125000"/>
              </a:lnSpc>
              <a:spcBef>
                <a:spcPts val="0"/>
              </a:spcBef>
              <a:tabLst>
                <a:tab pos="1433513" algn="l"/>
              </a:tabLst>
              <a:defRPr/>
            </a:pPr>
            <a:endParaRPr lang="de-DE" dirty="0">
              <a:solidFill>
                <a:schemeClr val="accent6">
                  <a:lumMod val="50000"/>
                </a:schemeClr>
              </a:solidFill>
              <a:latin typeface="Calibri" panose="020F0502020204030204" pitchFamily="34" charset="0"/>
              <a:cs typeface="Arial" pitchFamily="34" charset="0"/>
            </a:endParaRPr>
          </a:p>
          <a:p>
            <a:pPr algn="just" defTabSz="809625">
              <a:lnSpc>
                <a:spcPct val="125000"/>
              </a:lnSpc>
              <a:spcBef>
                <a:spcPts val="0"/>
              </a:spcBef>
              <a:tabLst>
                <a:tab pos="1433513" algn="l"/>
              </a:tabLst>
              <a:defRPr/>
            </a:pPr>
            <a:endParaRPr lang="de-DE" dirty="0">
              <a:solidFill>
                <a:schemeClr val="accent6">
                  <a:lumMod val="50000"/>
                </a:schemeClr>
              </a:solidFill>
              <a:latin typeface="Calibri" panose="020F0502020204030204" pitchFamily="34" charset="0"/>
              <a:cs typeface="Arial" pitchFamily="34" charset="0"/>
            </a:endParaRPr>
          </a:p>
          <a:p>
            <a:pPr defTabSz="809625">
              <a:lnSpc>
                <a:spcPct val="125000"/>
              </a:lnSpc>
              <a:spcBef>
                <a:spcPts val="0"/>
              </a:spcBef>
              <a:tabLst>
                <a:tab pos="1433513" algn="l"/>
              </a:tabLst>
              <a:defRPr/>
            </a:pPr>
            <a:r>
              <a:rPr lang="de-DE" dirty="0">
                <a:solidFill>
                  <a:schemeClr val="accent6">
                    <a:lumMod val="50000"/>
                  </a:schemeClr>
                </a:solidFill>
                <a:latin typeface="Calibri" panose="020F0502020204030204" pitchFamily="34" charset="0"/>
                <a:cs typeface="Arial" pitchFamily="34" charset="0"/>
              </a:rPr>
              <a:t>Dabei freut sich die </a:t>
            </a:r>
            <a:r>
              <a:rPr lang="de-DE" dirty="0" err="1">
                <a:solidFill>
                  <a:schemeClr val="accent6">
                    <a:lumMod val="50000"/>
                  </a:schemeClr>
                </a:solidFill>
                <a:latin typeface="Calibri" panose="020F0502020204030204" pitchFamily="34" charset="0"/>
                <a:cs typeface="Arial" pitchFamily="34" charset="0"/>
              </a:rPr>
              <a:t>UniBw</a:t>
            </a:r>
            <a:r>
              <a:rPr lang="de-DE" dirty="0">
                <a:solidFill>
                  <a:schemeClr val="accent6">
                    <a:lumMod val="50000"/>
                  </a:schemeClr>
                </a:solidFill>
                <a:latin typeface="Calibri" panose="020F0502020204030204" pitchFamily="34" charset="0"/>
                <a:cs typeface="Arial" pitchFamily="34" charset="0"/>
              </a:rPr>
              <a:t> München auf eine gute Zusammenarbeit mit allen Beteiligten</a:t>
            </a:r>
          </a:p>
          <a:p>
            <a:pPr algn="l" defTabSz="809625">
              <a:lnSpc>
                <a:spcPct val="125000"/>
              </a:lnSpc>
              <a:spcBef>
                <a:spcPts val="0"/>
              </a:spcBef>
              <a:tabLst>
                <a:tab pos="1433513" algn="l"/>
              </a:tabLst>
              <a:defRPr/>
            </a:pPr>
            <a:r>
              <a:rPr lang="de-DE" dirty="0">
                <a:solidFill>
                  <a:schemeClr val="accent6">
                    <a:lumMod val="50000"/>
                  </a:schemeClr>
                </a:solidFill>
                <a:latin typeface="Calibri" panose="020F0502020204030204" pitchFamily="34" charset="0"/>
                <a:cs typeface="Arial" pitchFamily="34" charset="0"/>
              </a:rPr>
              <a:t> </a:t>
            </a: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Tree>
    <p:extLst>
      <p:ext uri="{BB962C8B-B14F-4D97-AF65-F5344CB8AC3E}">
        <p14:creationId xmlns:p14="http://schemas.microsoft.com/office/powerpoint/2010/main" val="19650877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78070" y="611254"/>
            <a:ext cx="8229600" cy="674293"/>
          </a:xfrm>
        </p:spPr>
        <p:txBody>
          <a:bodyPr/>
          <a:lstStyle/>
          <a:p>
            <a:r>
              <a:rPr lang="de-DE" sz="2800" dirty="0">
                <a:latin typeface="Calibri" panose="020F0502020204030204" pitchFamily="34" charset="0"/>
              </a:rPr>
              <a:t>Inhalt</a:t>
            </a:r>
          </a:p>
        </p:txBody>
      </p:sp>
      <p:grpSp>
        <p:nvGrpSpPr>
          <p:cNvPr id="30" name="Gruppieren 29">
            <a:extLst>
              <a:ext uri="{FF2B5EF4-FFF2-40B4-BE49-F238E27FC236}">
                <a16:creationId xmlns:a16="http://schemas.microsoft.com/office/drawing/2014/main" id="{92CEF7F4-6E99-45E9-9350-7A5AEA7508F7}"/>
              </a:ext>
            </a:extLst>
          </p:cNvPr>
          <p:cNvGrpSpPr/>
          <p:nvPr/>
        </p:nvGrpSpPr>
        <p:grpSpPr>
          <a:xfrm>
            <a:off x="457200" y="1449246"/>
            <a:ext cx="8150470" cy="520367"/>
            <a:chOff x="283378" y="0"/>
            <a:chExt cx="7417600" cy="520367"/>
          </a:xfrm>
          <a:effectLst>
            <a:outerShdw blurRad="50800" dist="38100" dir="2700000" algn="tl" rotWithShape="0">
              <a:prstClr val="black">
                <a:alpha val="40000"/>
              </a:prstClr>
            </a:outerShdw>
          </a:effectLst>
        </p:grpSpPr>
        <p:sp>
          <p:nvSpPr>
            <p:cNvPr id="31" name="Rechteck 30">
              <a:extLst>
                <a:ext uri="{FF2B5EF4-FFF2-40B4-BE49-F238E27FC236}">
                  <a16:creationId xmlns:a16="http://schemas.microsoft.com/office/drawing/2014/main" id="{B32B47AB-B0BD-4B2D-A9FD-59D9F7EBE7EA}"/>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2" name="Rechteck 31">
              <a:extLst>
                <a:ext uri="{FF2B5EF4-FFF2-40B4-BE49-F238E27FC236}">
                  <a16:creationId xmlns:a16="http://schemas.microsoft.com/office/drawing/2014/main" id="{5D601C50-5281-41D0-9968-E3E0C396492A}"/>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marL="514350" lvl="0" indent="-514350" algn="l" defTabSz="720725">
                <a:lnSpc>
                  <a:spcPct val="90000"/>
                </a:lnSpc>
                <a:spcBef>
                  <a:spcPct val="0"/>
                </a:spcBef>
                <a:spcAft>
                  <a:spcPct val="35000"/>
                </a:spcAft>
                <a:buAutoNum type="arabicPeriod"/>
              </a:pPr>
              <a:r>
                <a:rPr lang="de-DE" sz="2800" kern="1200" dirty="0">
                  <a:solidFill>
                    <a:schemeClr val="bg1">
                      <a:lumMod val="75000"/>
                    </a:schemeClr>
                  </a:solidFill>
                  <a:latin typeface="Calibri" panose="020F0502020204030204" pitchFamily="34" charset="0"/>
                </a:rPr>
                <a:t>Rückblick 1. &amp; 2. Projektjahr</a:t>
              </a:r>
            </a:p>
          </p:txBody>
        </p:sp>
      </p:grpSp>
      <p:grpSp>
        <p:nvGrpSpPr>
          <p:cNvPr id="33" name="Gruppieren 32">
            <a:extLst>
              <a:ext uri="{FF2B5EF4-FFF2-40B4-BE49-F238E27FC236}">
                <a16:creationId xmlns:a16="http://schemas.microsoft.com/office/drawing/2014/main" id="{1D24F041-DD83-4F02-8220-BE073993278B}"/>
              </a:ext>
            </a:extLst>
          </p:cNvPr>
          <p:cNvGrpSpPr/>
          <p:nvPr/>
        </p:nvGrpSpPr>
        <p:grpSpPr>
          <a:xfrm>
            <a:off x="457200" y="2130836"/>
            <a:ext cx="8150470" cy="520367"/>
            <a:chOff x="283378" y="0"/>
            <a:chExt cx="7417600" cy="520367"/>
          </a:xfrm>
          <a:effectLst>
            <a:outerShdw blurRad="50800" dist="38100" dir="2700000" algn="tl" rotWithShape="0">
              <a:prstClr val="black">
                <a:alpha val="40000"/>
              </a:prstClr>
            </a:outerShdw>
          </a:effectLst>
        </p:grpSpPr>
        <p:sp>
          <p:nvSpPr>
            <p:cNvPr id="34" name="Rechteck 33">
              <a:extLst>
                <a:ext uri="{FF2B5EF4-FFF2-40B4-BE49-F238E27FC236}">
                  <a16:creationId xmlns:a16="http://schemas.microsoft.com/office/drawing/2014/main" id="{383D1AA9-9B60-4BFE-AB08-C77911B12C98}"/>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5" name="Rechteck 34">
              <a:extLst>
                <a:ext uri="{FF2B5EF4-FFF2-40B4-BE49-F238E27FC236}">
                  <a16:creationId xmlns:a16="http://schemas.microsoft.com/office/drawing/2014/main" id="{87A91942-36D5-4C8D-ABE0-714ABDDB91D1}"/>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kern="1200" dirty="0">
                  <a:solidFill>
                    <a:schemeClr val="bg1">
                      <a:lumMod val="75000"/>
                    </a:schemeClr>
                  </a:solidFill>
                  <a:latin typeface="Calibri" panose="020F0502020204030204" pitchFamily="34" charset="0"/>
                </a:rPr>
                <a:t>2.	Aktueller Stand und Zielsetzung</a:t>
              </a:r>
            </a:p>
          </p:txBody>
        </p:sp>
      </p:grpSp>
      <p:grpSp>
        <p:nvGrpSpPr>
          <p:cNvPr id="36" name="Gruppieren 35">
            <a:extLst>
              <a:ext uri="{FF2B5EF4-FFF2-40B4-BE49-F238E27FC236}">
                <a16:creationId xmlns:a16="http://schemas.microsoft.com/office/drawing/2014/main" id="{30B7F5E0-AED2-4049-B056-DAE5F755B278}"/>
              </a:ext>
            </a:extLst>
          </p:cNvPr>
          <p:cNvGrpSpPr/>
          <p:nvPr/>
        </p:nvGrpSpPr>
        <p:grpSpPr>
          <a:xfrm>
            <a:off x="457200" y="2812426"/>
            <a:ext cx="8150470" cy="520367"/>
            <a:chOff x="283378" y="0"/>
            <a:chExt cx="7417600" cy="520367"/>
          </a:xfrm>
          <a:effectLst>
            <a:outerShdw blurRad="50800" dist="38100" dir="2700000" algn="tl" rotWithShape="0">
              <a:prstClr val="black">
                <a:alpha val="40000"/>
              </a:prstClr>
            </a:outerShdw>
          </a:effectLst>
        </p:grpSpPr>
        <p:sp>
          <p:nvSpPr>
            <p:cNvPr id="37" name="Rechteck 36">
              <a:extLst>
                <a:ext uri="{FF2B5EF4-FFF2-40B4-BE49-F238E27FC236}">
                  <a16:creationId xmlns:a16="http://schemas.microsoft.com/office/drawing/2014/main" id="{3CC7111C-E647-4D63-AE06-B265074EA533}"/>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38" name="Rechteck 37">
              <a:extLst>
                <a:ext uri="{FF2B5EF4-FFF2-40B4-BE49-F238E27FC236}">
                  <a16:creationId xmlns:a16="http://schemas.microsoft.com/office/drawing/2014/main" id="{3950F9A3-F606-404E-999A-ECB1E18A244C}"/>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dirty="0">
                  <a:solidFill>
                    <a:schemeClr val="bg1">
                      <a:lumMod val="75000"/>
                    </a:schemeClr>
                  </a:solidFill>
                  <a:latin typeface="Calibri" panose="020F0502020204030204" pitchFamily="34" charset="0"/>
                </a:rPr>
                <a:t>3</a:t>
              </a:r>
              <a:r>
                <a:rPr lang="de-DE" sz="2800" kern="1200" dirty="0">
                  <a:solidFill>
                    <a:schemeClr val="bg1">
                      <a:lumMod val="75000"/>
                    </a:schemeClr>
                  </a:solidFill>
                  <a:latin typeface="Calibri" panose="020F0502020204030204" pitchFamily="34" charset="0"/>
                </a:rPr>
                <a:t>.	</a:t>
              </a:r>
              <a:r>
                <a:rPr lang="de-DE" sz="2800" dirty="0">
                  <a:solidFill>
                    <a:schemeClr val="bg1">
                      <a:lumMod val="75000"/>
                    </a:schemeClr>
                  </a:solidFill>
                  <a:latin typeface="Calibri" panose="020F0502020204030204" pitchFamily="34" charset="0"/>
                </a:rPr>
                <a:t>Ausblicke</a:t>
              </a:r>
              <a:endParaRPr lang="de-DE" sz="2800" kern="1200" dirty="0">
                <a:solidFill>
                  <a:schemeClr val="bg1">
                    <a:lumMod val="75000"/>
                  </a:schemeClr>
                </a:solidFill>
                <a:latin typeface="Calibri" panose="020F0502020204030204" pitchFamily="34" charset="0"/>
              </a:endParaRPr>
            </a:p>
          </p:txBody>
        </p:sp>
      </p:grpSp>
      <p:grpSp>
        <p:nvGrpSpPr>
          <p:cNvPr id="39" name="Gruppieren 38">
            <a:extLst>
              <a:ext uri="{FF2B5EF4-FFF2-40B4-BE49-F238E27FC236}">
                <a16:creationId xmlns:a16="http://schemas.microsoft.com/office/drawing/2014/main" id="{BBE9E952-0955-4132-95BD-A45A4AB8A309}"/>
              </a:ext>
            </a:extLst>
          </p:cNvPr>
          <p:cNvGrpSpPr/>
          <p:nvPr/>
        </p:nvGrpSpPr>
        <p:grpSpPr>
          <a:xfrm>
            <a:off x="457200" y="3494016"/>
            <a:ext cx="8150470" cy="520367"/>
            <a:chOff x="283378" y="0"/>
            <a:chExt cx="7417600" cy="520367"/>
          </a:xfrm>
          <a:effectLst>
            <a:outerShdw blurRad="50800" dist="38100" dir="2700000" algn="tl" rotWithShape="0">
              <a:prstClr val="black">
                <a:alpha val="40000"/>
              </a:prstClr>
            </a:outerShdw>
          </a:effectLst>
        </p:grpSpPr>
        <p:sp>
          <p:nvSpPr>
            <p:cNvPr id="40" name="Rechteck 39">
              <a:extLst>
                <a:ext uri="{FF2B5EF4-FFF2-40B4-BE49-F238E27FC236}">
                  <a16:creationId xmlns:a16="http://schemas.microsoft.com/office/drawing/2014/main" id="{C1C5CBF3-4E72-494B-9D81-D00B09E5CB68}"/>
                </a:ext>
              </a:extLst>
            </p:cNvPr>
            <p:cNvSpPr/>
            <p:nvPr/>
          </p:nvSpPr>
          <p:spPr>
            <a:xfrm>
              <a:off x="283378" y="0"/>
              <a:ext cx="7417600" cy="520367"/>
            </a:xfrm>
            <a:prstGeom prst="rect">
              <a:avLst/>
            </a:prstGeom>
            <a:solidFill>
              <a:srgbClr val="FF9900"/>
            </a:solidFill>
            <a:ln>
              <a:solidFill>
                <a:srgbClr val="FF9900"/>
              </a:solid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41" name="Rechteck 40">
              <a:extLst>
                <a:ext uri="{FF2B5EF4-FFF2-40B4-BE49-F238E27FC236}">
                  <a16:creationId xmlns:a16="http://schemas.microsoft.com/office/drawing/2014/main" id="{49688838-E109-4448-8B8F-D4ABBE152F9F}"/>
                </a:ext>
              </a:extLst>
            </p:cNvPr>
            <p:cNvSpPr/>
            <p:nvPr/>
          </p:nvSpPr>
          <p:spPr>
            <a:xfrm>
              <a:off x="283378" y="0"/>
              <a:ext cx="7417600" cy="52036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13042" tIns="71120" rIns="71120" bIns="71120" numCol="1" spcCol="1270" anchor="ctr" anchorCtr="0">
              <a:noAutofit/>
            </a:bodyPr>
            <a:lstStyle/>
            <a:p>
              <a:pPr lvl="0" algn="l" defTabSz="536575">
                <a:lnSpc>
                  <a:spcPct val="90000"/>
                </a:lnSpc>
                <a:spcBef>
                  <a:spcPct val="0"/>
                </a:spcBef>
                <a:spcAft>
                  <a:spcPct val="35000"/>
                </a:spcAft>
              </a:pPr>
              <a:r>
                <a:rPr lang="de-DE" sz="2800" dirty="0">
                  <a:solidFill>
                    <a:schemeClr val="bg1"/>
                  </a:solidFill>
                  <a:latin typeface="Calibri" panose="020F0502020204030204" pitchFamily="34" charset="0"/>
                </a:rPr>
                <a:t>4</a:t>
              </a:r>
              <a:r>
                <a:rPr lang="de-DE" sz="2800" kern="1200" dirty="0">
                  <a:solidFill>
                    <a:schemeClr val="bg1"/>
                  </a:solidFill>
                  <a:latin typeface="Calibri" panose="020F0502020204030204" pitchFamily="34" charset="0"/>
                </a:rPr>
                <a:t>.	</a:t>
              </a:r>
              <a:r>
                <a:rPr lang="de-DE" sz="2800" dirty="0">
                  <a:solidFill>
                    <a:schemeClr val="bg1"/>
                  </a:solidFill>
                  <a:latin typeface="Calibri" panose="020F0502020204030204" pitchFamily="34" charset="0"/>
                </a:rPr>
                <a:t>Fragestellungen</a:t>
              </a:r>
            </a:p>
          </p:txBody>
        </p:sp>
      </p:grpSp>
    </p:spTree>
    <p:extLst>
      <p:ext uri="{BB962C8B-B14F-4D97-AF65-F5344CB8AC3E}">
        <p14:creationId xmlns:p14="http://schemas.microsoft.com/office/powerpoint/2010/main" val="15273214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Offene Fragen zur weiteren Bearbeitung des Forschungsvorhabens</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Fragestellungen</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marL="342900" indent="-342900" algn="l" defTabSz="809625">
              <a:lnSpc>
                <a:spcPct val="125000"/>
              </a:lnSpc>
              <a:spcBef>
                <a:spcPts val="0"/>
              </a:spcBef>
              <a:buFont typeface="+mj-lt"/>
              <a:buAutoNum type="arabicPeriod"/>
              <a:tabLst>
                <a:tab pos="1433513" algn="l"/>
              </a:tabLst>
              <a:defRPr/>
            </a:pPr>
            <a:r>
              <a:rPr lang="de-DE" dirty="0">
                <a:solidFill>
                  <a:schemeClr val="accent6">
                    <a:lumMod val="50000"/>
                  </a:schemeClr>
                </a:solidFill>
                <a:latin typeface="Calibri" panose="020F0502020204030204" pitchFamily="34" charset="0"/>
                <a:cs typeface="Arial" pitchFamily="34" charset="0"/>
              </a:rPr>
              <a:t>Es ist zu klären wie weit die zivile Nutzung in der Zukunft für militärische Behelfsbrücken vorgesehen sein soll? </a:t>
            </a:r>
            <a:br>
              <a:rPr lang="de-DE" dirty="0">
                <a:solidFill>
                  <a:schemeClr val="accent6">
                    <a:lumMod val="50000"/>
                  </a:schemeClr>
                </a:solidFill>
                <a:latin typeface="Calibri" panose="020F0502020204030204" pitchFamily="34" charset="0"/>
                <a:cs typeface="Arial" pitchFamily="34" charset="0"/>
              </a:rPr>
            </a:b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mj-lt"/>
              <a:buAutoNum type="arabicPeriod"/>
              <a:tabLst>
                <a:tab pos="1433513" algn="l"/>
              </a:tabLst>
              <a:defRPr/>
            </a:pPr>
            <a:r>
              <a:rPr lang="de-DE" dirty="0">
                <a:solidFill>
                  <a:schemeClr val="accent6">
                    <a:lumMod val="50000"/>
                  </a:schemeClr>
                </a:solidFill>
                <a:latin typeface="Calibri" panose="020F0502020204030204" pitchFamily="34" charset="0"/>
                <a:cs typeface="Arial" pitchFamily="34" charset="0"/>
              </a:rPr>
              <a:t>Der </a:t>
            </a:r>
            <a:r>
              <a:rPr lang="de-DE" dirty="0" err="1">
                <a:solidFill>
                  <a:schemeClr val="accent6">
                    <a:lumMod val="50000"/>
                  </a:schemeClr>
                </a:solidFill>
                <a:latin typeface="Calibri" panose="020F0502020204030204" pitchFamily="34" charset="0"/>
                <a:cs typeface="Arial" pitchFamily="34" charset="0"/>
              </a:rPr>
              <a:t>UniBw</a:t>
            </a:r>
            <a:r>
              <a:rPr lang="de-DE" dirty="0">
                <a:solidFill>
                  <a:schemeClr val="accent6">
                    <a:lumMod val="50000"/>
                  </a:schemeClr>
                </a:solidFill>
                <a:latin typeface="Calibri" panose="020F0502020204030204" pitchFamily="34" charset="0"/>
                <a:cs typeface="Arial" pitchFamily="34" charset="0"/>
              </a:rPr>
              <a:t> M obliegt die Begleitung der Erstellung einer neuen Bereichsrichtline. Wer ist final für die Umsetzung dieser Arbeit zuständig?</a:t>
            </a:r>
          </a:p>
          <a:p>
            <a:pPr marL="342900" indent="-342900" algn="l" defTabSz="809625">
              <a:lnSpc>
                <a:spcPct val="125000"/>
              </a:lnSpc>
              <a:spcBef>
                <a:spcPts val="0"/>
              </a:spcBef>
              <a:buFont typeface="+mj-lt"/>
              <a:buAutoNum type="arabicPeriod"/>
              <a:tabLst>
                <a:tab pos="1433513"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mj-lt"/>
              <a:buAutoNum type="arabicPeriod"/>
              <a:tabLst>
                <a:tab pos="1433513" algn="l"/>
              </a:tabLst>
              <a:defRPr/>
            </a:pPr>
            <a:r>
              <a:rPr lang="de-DE" dirty="0">
                <a:solidFill>
                  <a:schemeClr val="accent6">
                    <a:lumMod val="50000"/>
                  </a:schemeClr>
                </a:solidFill>
                <a:latin typeface="Calibri" panose="020F0502020204030204" pitchFamily="34" charset="0"/>
                <a:cs typeface="Arial" pitchFamily="34" charset="0"/>
              </a:rPr>
              <a:t>Bestätigung der Programmumgebung Python zur Erstellung der Bemessungssoftware? </a:t>
            </a:r>
            <a:br>
              <a:rPr lang="de-DE" dirty="0">
                <a:solidFill>
                  <a:schemeClr val="accent6">
                    <a:lumMod val="50000"/>
                  </a:schemeClr>
                </a:solidFill>
                <a:latin typeface="Calibri" panose="020F0502020204030204" pitchFamily="34" charset="0"/>
                <a:cs typeface="Arial" pitchFamily="34" charset="0"/>
              </a:rPr>
            </a:br>
            <a:r>
              <a:rPr lang="de-DE" dirty="0">
                <a:solidFill>
                  <a:schemeClr val="accent6">
                    <a:lumMod val="50000"/>
                  </a:schemeClr>
                </a:solidFill>
                <a:latin typeface="Calibri" panose="020F0502020204030204" pitchFamily="34" charset="0"/>
                <a:cs typeface="Arial" pitchFamily="34" charset="0"/>
              </a:rPr>
              <a:t>(Das Lastenheft sieht die Umsetzung mit einem Tabellenkalkulationsprogramm vor) </a:t>
            </a:r>
          </a:p>
          <a:p>
            <a:pPr marL="342900" indent="-342900" algn="l" defTabSz="809625">
              <a:lnSpc>
                <a:spcPct val="125000"/>
              </a:lnSpc>
              <a:spcBef>
                <a:spcPts val="0"/>
              </a:spcBef>
              <a:buFont typeface="+mj-lt"/>
              <a:buAutoNum type="arabicPeriod"/>
              <a:tabLst>
                <a:tab pos="1433513"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mj-lt"/>
              <a:buAutoNum type="arabicPeriod"/>
              <a:tabLst>
                <a:tab pos="1433513" algn="l"/>
              </a:tabLst>
              <a:defRPr/>
            </a:pPr>
            <a:r>
              <a:rPr lang="de-DE" dirty="0">
                <a:solidFill>
                  <a:schemeClr val="accent6">
                    <a:lumMod val="50000"/>
                  </a:schemeClr>
                </a:solidFill>
                <a:latin typeface="Calibri" panose="020F0502020204030204" pitchFamily="34" charset="0"/>
                <a:cs typeface="Arial" pitchFamily="34" charset="0"/>
              </a:rPr>
              <a:t>Klärung der Auftragsvergabe-Systemstatiken an ein geeignetes Ingenieurbüro</a:t>
            </a:r>
            <a:br>
              <a:rPr lang="de-DE" dirty="0">
                <a:solidFill>
                  <a:schemeClr val="accent6">
                    <a:lumMod val="50000"/>
                  </a:schemeClr>
                </a:solidFill>
                <a:latin typeface="Calibri" panose="020F0502020204030204" pitchFamily="34" charset="0"/>
                <a:cs typeface="Arial" pitchFamily="34" charset="0"/>
              </a:rPr>
            </a:b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mj-lt"/>
              <a:buAutoNum type="arabicPeriod"/>
              <a:tabLst>
                <a:tab pos="1433513" algn="l"/>
              </a:tabLst>
              <a:defRPr/>
            </a:pPr>
            <a:r>
              <a:rPr lang="de-DE" dirty="0">
                <a:solidFill>
                  <a:schemeClr val="accent6">
                    <a:lumMod val="50000"/>
                  </a:schemeClr>
                </a:solidFill>
                <a:latin typeface="Calibri" panose="020F0502020204030204" pitchFamily="34" charset="0"/>
                <a:cs typeface="Arial" pitchFamily="34" charset="0"/>
              </a:rPr>
              <a:t>Wie bewertet die BUZ die Verwendung von Stahlbetonfertigteilen? </a:t>
            </a:r>
          </a:p>
          <a:p>
            <a:pPr marL="342900" indent="-342900" algn="l" defTabSz="809625">
              <a:lnSpc>
                <a:spcPct val="125000"/>
              </a:lnSpc>
              <a:spcBef>
                <a:spcPts val="0"/>
              </a:spcBef>
              <a:buFont typeface="+mj-lt"/>
              <a:buAutoNum type="arabicPeriod"/>
              <a:tabLst>
                <a:tab pos="1433513"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mj-lt"/>
              <a:buAutoNum type="arabicPeriod"/>
              <a:tabLst>
                <a:tab pos="1433513" algn="l"/>
              </a:tabLst>
              <a:defRPr/>
            </a:pPr>
            <a:r>
              <a:rPr lang="de-DE" dirty="0">
                <a:solidFill>
                  <a:schemeClr val="accent6">
                    <a:lumMod val="50000"/>
                  </a:schemeClr>
                </a:solidFill>
                <a:latin typeface="Calibri" panose="020F0502020204030204" pitchFamily="34" charset="0"/>
                <a:cs typeface="Arial" pitchFamily="34" charset="0"/>
              </a:rPr>
              <a:t>Schweißen als ergänzendes Verbindungsmittel einführen?</a:t>
            </a:r>
          </a:p>
          <a:p>
            <a:pPr marL="342900" indent="-342900" algn="l" defTabSz="809625">
              <a:lnSpc>
                <a:spcPct val="125000"/>
              </a:lnSpc>
              <a:spcBef>
                <a:spcPts val="0"/>
              </a:spcBef>
              <a:buFont typeface="+mj-lt"/>
              <a:buAutoNum type="arabicPeriod"/>
              <a:tabLst>
                <a:tab pos="1433513"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mj-lt"/>
              <a:buAutoNum type="arabicPeriod"/>
              <a:tabLst>
                <a:tab pos="1433513" algn="l"/>
              </a:tabLst>
              <a:defRPr/>
            </a:pPr>
            <a:r>
              <a:rPr lang="de-DE" dirty="0">
                <a:solidFill>
                  <a:schemeClr val="accent6">
                    <a:lumMod val="50000"/>
                  </a:schemeClr>
                </a:solidFill>
                <a:latin typeface="Calibri" panose="020F0502020204030204" pitchFamily="34" charset="0"/>
                <a:cs typeface="Arial" pitchFamily="34" charset="0"/>
              </a:rPr>
              <a:t>Verformungskriterien ?</a:t>
            </a:r>
            <a:br>
              <a:rPr lang="de-DE" dirty="0">
                <a:solidFill>
                  <a:schemeClr val="accent6">
                    <a:lumMod val="50000"/>
                  </a:schemeClr>
                </a:solidFill>
                <a:latin typeface="Calibri" panose="020F0502020204030204" pitchFamily="34" charset="0"/>
                <a:cs typeface="Arial" pitchFamily="34" charset="0"/>
              </a:rPr>
            </a:b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mj-lt"/>
              <a:buAutoNum type="arabicPeriod"/>
              <a:tabLst>
                <a:tab pos="1433513"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1433513"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1433513" algn="l"/>
              </a:tabLst>
              <a:defRPr/>
            </a:pPr>
            <a:r>
              <a:rPr lang="de-DE" dirty="0">
                <a:solidFill>
                  <a:schemeClr val="accent6">
                    <a:lumMod val="50000"/>
                  </a:schemeClr>
                </a:solidFill>
                <a:latin typeface="Calibri" panose="020F0502020204030204" pitchFamily="34" charset="0"/>
                <a:cs typeface="Arial" pitchFamily="34" charset="0"/>
              </a:rPr>
              <a:t> </a:t>
            </a: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Tree>
    <p:extLst>
      <p:ext uri="{BB962C8B-B14F-4D97-AF65-F5344CB8AC3E}">
        <p14:creationId xmlns:p14="http://schemas.microsoft.com/office/powerpoint/2010/main" val="24517748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Offene Fragen zur weiteren Bearbeitung des Forschungsvorhabens</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175746" y="1263701"/>
            <a:ext cx="8461374" cy="4946299"/>
          </a:xfrm>
          <a:prstGeom prst="rect">
            <a:avLst/>
          </a:prstGeom>
          <a:solidFill>
            <a:schemeClr val="bg1"/>
          </a:solidFill>
          <a:ln w="9525">
            <a:noFill/>
            <a:miter lim="800000"/>
            <a:headEnd/>
            <a:tailEnd/>
          </a:ln>
          <a:effectLst/>
        </p:spPr>
        <p:txBody>
          <a:bodyPr wrap="square" anchor="t">
            <a:noAutofit/>
          </a:bodyPr>
          <a:lstStyle/>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2. Fragestellungen</a:t>
            </a:r>
          </a:p>
        </p:txBody>
      </p:sp>
      <p:sp>
        <p:nvSpPr>
          <p:cNvPr id="6" name="Textfeld 5">
            <a:extLst>
              <a:ext uri="{FF2B5EF4-FFF2-40B4-BE49-F238E27FC236}">
                <a16:creationId xmlns:a16="http://schemas.microsoft.com/office/drawing/2014/main" id="{155B0F80-76E9-4895-810E-9A605A0F1684}"/>
              </a:ext>
            </a:extLst>
          </p:cNvPr>
          <p:cNvSpPr txBox="1">
            <a:spLocks noChangeArrowheads="1"/>
          </p:cNvSpPr>
          <p:nvPr/>
        </p:nvSpPr>
        <p:spPr bwMode="auto">
          <a:xfrm>
            <a:off x="328146" y="1416101"/>
            <a:ext cx="8461374" cy="4793899"/>
          </a:xfrm>
          <a:prstGeom prst="rect">
            <a:avLst/>
          </a:prstGeom>
          <a:solidFill>
            <a:schemeClr val="bg1"/>
          </a:solidFill>
          <a:ln w="9525">
            <a:noFill/>
            <a:miter lim="800000"/>
            <a:headEnd/>
            <a:tailEnd/>
          </a:ln>
          <a:effectLst/>
        </p:spPr>
        <p:txBody>
          <a:bodyPr wrap="square" anchor="t">
            <a:noAutofit/>
          </a:bodyPr>
          <a:lstStyle/>
          <a:p>
            <a:pPr marL="342900" indent="-342900" algn="l" defTabSz="809625">
              <a:lnSpc>
                <a:spcPct val="125000"/>
              </a:lnSpc>
              <a:spcBef>
                <a:spcPts val="0"/>
              </a:spcBef>
              <a:buFont typeface="+mj-lt"/>
              <a:buAutoNum type="arabicPeriod"/>
              <a:tabLst>
                <a:tab pos="1433513" algn="l"/>
              </a:tabLst>
              <a:defRPr/>
            </a:pPr>
            <a:r>
              <a:rPr lang="de-DE" dirty="0">
                <a:solidFill>
                  <a:schemeClr val="accent6">
                    <a:lumMod val="50000"/>
                  </a:schemeClr>
                </a:solidFill>
                <a:latin typeface="Calibri" panose="020F0502020204030204" pitchFamily="34" charset="0"/>
                <a:cs typeface="Arial" pitchFamily="34" charset="0"/>
              </a:rPr>
              <a:t>Für die Bereichsrichtlinie ist kein normatives Sicherheitskonzept festgelegt. Berechnet wird mit charakteristischen Eingangslasten. Naheliegend wäre die Anwendung des Konzept der Teilsicherheitsbeiwerte nach Eurocode.</a:t>
            </a:r>
            <a:br>
              <a:rPr lang="de-DE" dirty="0">
                <a:solidFill>
                  <a:schemeClr val="accent6">
                    <a:lumMod val="50000"/>
                  </a:schemeClr>
                </a:solidFill>
                <a:latin typeface="Calibri" panose="020F0502020204030204" pitchFamily="34" charset="0"/>
                <a:cs typeface="Arial" pitchFamily="34" charset="0"/>
              </a:rPr>
            </a:br>
            <a:r>
              <a:rPr lang="de-DE" dirty="0">
                <a:solidFill>
                  <a:schemeClr val="accent6">
                    <a:lumMod val="50000"/>
                  </a:schemeClr>
                </a:solidFill>
                <a:latin typeface="Calibri" panose="020F0502020204030204" pitchFamily="34" charset="0"/>
                <a:cs typeface="Arial" pitchFamily="34" charset="0"/>
              </a:rPr>
              <a:t>Lieg diese Änderung im Sinne </a:t>
            </a:r>
            <a:r>
              <a:rPr lang="de-DE">
                <a:solidFill>
                  <a:schemeClr val="accent6">
                    <a:lumMod val="50000"/>
                  </a:schemeClr>
                </a:solidFill>
                <a:latin typeface="Calibri" panose="020F0502020204030204" pitchFamily="34" charset="0"/>
                <a:cs typeface="Arial" pitchFamily="34" charset="0"/>
              </a:rPr>
              <a:t>des Auftraggebers? </a:t>
            </a:r>
            <a:br>
              <a:rPr lang="de-DE" dirty="0">
                <a:solidFill>
                  <a:schemeClr val="accent6">
                    <a:lumMod val="50000"/>
                  </a:schemeClr>
                </a:solidFill>
                <a:latin typeface="Calibri" panose="020F0502020204030204" pitchFamily="34" charset="0"/>
                <a:cs typeface="Arial" pitchFamily="34" charset="0"/>
              </a:rPr>
            </a:b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mj-lt"/>
              <a:buAutoNum type="arabicPeriod"/>
              <a:tabLst>
                <a:tab pos="1433513"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1433513"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1433513" algn="l"/>
              </a:tabLst>
              <a:defRPr/>
            </a:pPr>
            <a:r>
              <a:rPr lang="de-DE" dirty="0">
                <a:solidFill>
                  <a:schemeClr val="accent6">
                    <a:lumMod val="50000"/>
                  </a:schemeClr>
                </a:solidFill>
                <a:latin typeface="Calibri" panose="020F0502020204030204" pitchFamily="34" charset="0"/>
                <a:cs typeface="Arial" pitchFamily="34" charset="0"/>
              </a:rPr>
              <a:t> </a:t>
            </a:r>
          </a:p>
          <a:p>
            <a:pPr algn="l" defTabSz="809625">
              <a:lnSpc>
                <a:spcPct val="125000"/>
              </a:lnSpc>
              <a:spcBef>
                <a:spcPts val="0"/>
              </a:spcBef>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p:txBody>
      </p:sp>
      <p:sp>
        <p:nvSpPr>
          <p:cNvPr id="3" name="Textfeld 2">
            <a:extLst>
              <a:ext uri="{FF2B5EF4-FFF2-40B4-BE49-F238E27FC236}">
                <a16:creationId xmlns:a16="http://schemas.microsoft.com/office/drawing/2014/main" id="{F0FC533B-F41A-4387-A5BB-EE183DB9ED6B}"/>
              </a:ext>
            </a:extLst>
          </p:cNvPr>
          <p:cNvSpPr txBox="1"/>
          <p:nvPr/>
        </p:nvSpPr>
        <p:spPr>
          <a:xfrm>
            <a:off x="2960914" y="2229394"/>
            <a:ext cx="3927566" cy="2412275"/>
          </a:xfrm>
          <a:prstGeom prst="rect">
            <a:avLst/>
          </a:prstGeom>
          <a:noFill/>
        </p:spPr>
        <p:txBody>
          <a:bodyPr wrap="square" rtlCol="0">
            <a:spAutoFit/>
          </a:bodyPr>
          <a:lstStyle/>
          <a:p>
            <a:endParaRPr lang="de-DE" dirty="0"/>
          </a:p>
        </p:txBody>
      </p:sp>
    </p:spTree>
    <p:extLst>
      <p:ext uri="{BB962C8B-B14F-4D97-AF65-F5344CB8AC3E}">
        <p14:creationId xmlns:p14="http://schemas.microsoft.com/office/powerpoint/2010/main" val="25183995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1"/>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Lastenkatalog</a:t>
            </a:r>
          </a:p>
        </p:txBody>
      </p:sp>
      <p:pic>
        <p:nvPicPr>
          <p:cNvPr id="2" name="Grafik 1">
            <a:extLst>
              <a:ext uri="{FF2B5EF4-FFF2-40B4-BE49-F238E27FC236}">
                <a16:creationId xmlns:a16="http://schemas.microsoft.com/office/drawing/2014/main" id="{BC492667-0CBF-4D3F-81C1-41639AE760F1}"/>
              </a:ext>
            </a:extLst>
          </p:cNvPr>
          <p:cNvPicPr>
            <a:picLocks noChangeAspect="1"/>
          </p:cNvPicPr>
          <p:nvPr/>
        </p:nvPicPr>
        <p:blipFill>
          <a:blip r:embed="rId3"/>
          <a:stretch>
            <a:fillRect/>
          </a:stretch>
        </p:blipFill>
        <p:spPr>
          <a:xfrm>
            <a:off x="1400961" y="1244984"/>
            <a:ext cx="6302733" cy="4960073"/>
          </a:xfrm>
          <a:prstGeom prst="rect">
            <a:avLst/>
          </a:prstGeom>
        </p:spPr>
      </p:pic>
    </p:spTree>
    <p:extLst>
      <p:ext uri="{BB962C8B-B14F-4D97-AF65-F5344CB8AC3E}">
        <p14:creationId xmlns:p14="http://schemas.microsoft.com/office/powerpoint/2010/main" val="2287683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1"/>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AP1 - Versuchsbegleitung</a:t>
            </a:r>
          </a:p>
        </p:txBody>
      </p:sp>
      <p:sp>
        <p:nvSpPr>
          <p:cNvPr id="6" name="Textfeld 5">
            <a:extLst>
              <a:ext uri="{FF2B5EF4-FFF2-40B4-BE49-F238E27FC236}">
                <a16:creationId xmlns:a16="http://schemas.microsoft.com/office/drawing/2014/main" id="{1C3A0FEE-B277-431B-B655-A5E003D2FCDB}"/>
              </a:ext>
            </a:extLst>
          </p:cNvPr>
          <p:cNvSpPr txBox="1">
            <a:spLocks noChangeArrowheads="1"/>
          </p:cNvSpPr>
          <p:nvPr/>
        </p:nvSpPr>
        <p:spPr bwMode="auto">
          <a:xfrm>
            <a:off x="291634" y="1293136"/>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Praktischer Bezug und Versuchsobjekt:	</a:t>
            </a:r>
            <a:r>
              <a:rPr lang="de-DE" sz="2400" dirty="0">
                <a:solidFill>
                  <a:schemeClr val="accent6">
                    <a:lumMod val="50000"/>
                  </a:schemeClr>
                </a:solidFill>
                <a:latin typeface="Calibri" panose="020F0502020204030204" pitchFamily="34" charset="0"/>
                <a:cs typeface="Arial" pitchFamily="34" charset="0"/>
              </a:rPr>
              <a:t>Behelfsbrücke an der WTD 41</a:t>
            </a:r>
            <a:endParaRPr lang="de-DE" sz="2000"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1433513" algn="l"/>
              </a:tabLst>
              <a:defRPr/>
            </a:pPr>
            <a:endParaRPr lang="de-DE" sz="1100" dirty="0">
              <a:solidFill>
                <a:schemeClr val="accent6">
                  <a:lumMod val="50000"/>
                </a:schemeClr>
              </a:solidFill>
              <a:latin typeface="Calibri" panose="020F0502020204030204" pitchFamily="34" charset="0"/>
              <a:cs typeface="Arial" pitchFamily="34" charset="0"/>
            </a:endParaRPr>
          </a:p>
          <a:p>
            <a:pPr algn="l" defTabSz="641350">
              <a:lnSpc>
                <a:spcPct val="125000"/>
              </a:lnSpc>
              <a:spcBef>
                <a:spcPts val="0"/>
              </a:spcBef>
              <a:tabLst>
                <a:tab pos="357188" algn="l"/>
              </a:tabLst>
              <a:defRPr/>
            </a:pPr>
            <a:r>
              <a:rPr lang="de-DE" dirty="0">
                <a:solidFill>
                  <a:schemeClr val="accent6">
                    <a:lumMod val="50000"/>
                  </a:schemeClr>
                </a:solidFill>
                <a:latin typeface="Calibri" panose="020F0502020204030204" pitchFamily="34" charset="0"/>
                <a:cs typeface="Arial" pitchFamily="34" charset="0"/>
              </a:rPr>
              <a:t>	Begleitung des Aufbaus: 			Optimierung der Konstruktion</a:t>
            </a:r>
          </a:p>
          <a:p>
            <a:pPr algn="l" defTabSz="641350">
              <a:lnSpc>
                <a:spcPct val="125000"/>
              </a:lnSpc>
              <a:spcBef>
                <a:spcPts val="0"/>
              </a:spcBef>
              <a:tabLst>
                <a:tab pos="357188" algn="l"/>
              </a:tabLst>
              <a:defRPr/>
            </a:pPr>
            <a:r>
              <a:rPr lang="de-DE" dirty="0">
                <a:solidFill>
                  <a:schemeClr val="accent6">
                    <a:lumMod val="50000"/>
                  </a:schemeClr>
                </a:solidFill>
                <a:latin typeface="Calibri" panose="020F0502020204030204" pitchFamily="34" charset="0"/>
                <a:cs typeface="Arial" pitchFamily="34" charset="0"/>
              </a:rPr>
              <a:t>	Begleitung der Belastungsversuche:	Kalibrierung des FEM Modells </a:t>
            </a:r>
          </a:p>
        </p:txBody>
      </p:sp>
      <p:pic>
        <p:nvPicPr>
          <p:cNvPr id="2" name="Grafik 1">
            <a:extLst>
              <a:ext uri="{FF2B5EF4-FFF2-40B4-BE49-F238E27FC236}">
                <a16:creationId xmlns:a16="http://schemas.microsoft.com/office/drawing/2014/main" id="{3C445019-2189-4CA1-B231-5B1666B6F6A0}"/>
              </a:ext>
            </a:extLst>
          </p:cNvPr>
          <p:cNvPicPr>
            <a:picLocks noChangeAspect="1"/>
          </p:cNvPicPr>
          <p:nvPr/>
        </p:nvPicPr>
        <p:blipFill>
          <a:blip r:embed="rId3"/>
          <a:stretch>
            <a:fillRect/>
          </a:stretch>
        </p:blipFill>
        <p:spPr>
          <a:xfrm>
            <a:off x="917896" y="2786742"/>
            <a:ext cx="6971523" cy="3297040"/>
          </a:xfrm>
          <a:prstGeom prst="rect">
            <a:avLst/>
          </a:prstGeom>
        </p:spPr>
      </p:pic>
    </p:spTree>
    <p:extLst>
      <p:ext uri="{BB962C8B-B14F-4D97-AF65-F5344CB8AC3E}">
        <p14:creationId xmlns:p14="http://schemas.microsoft.com/office/powerpoint/2010/main" val="3047525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feld 4">
            <a:extLst>
              <a:ext uri="{FF2B5EF4-FFF2-40B4-BE49-F238E27FC236}">
                <a16:creationId xmlns:a16="http://schemas.microsoft.com/office/drawing/2014/main" id="{A80542CF-9FC2-485C-8234-D20D375BBD8B}"/>
              </a:ext>
            </a:extLst>
          </p:cNvPr>
          <p:cNvSpPr txBox="1">
            <a:spLocks noChangeArrowheads="1"/>
          </p:cNvSpPr>
          <p:nvPr/>
        </p:nvSpPr>
        <p:spPr bwMode="auto">
          <a:xfrm>
            <a:off x="291634" y="1293136"/>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Erstellung eines Finite Elemente Modells zur Nachrechnung </a:t>
            </a:r>
            <a:r>
              <a:rPr lang="de-DE" sz="2000">
                <a:solidFill>
                  <a:schemeClr val="accent6">
                    <a:lumMod val="50000"/>
                  </a:schemeClr>
                </a:solidFill>
                <a:latin typeface="Calibri" panose="020F0502020204030204" pitchFamily="34" charset="0"/>
                <a:cs typeface="Arial" pitchFamily="34" charset="0"/>
              </a:rPr>
              <a:t>der Behelfsbrücke </a:t>
            </a:r>
            <a:endParaRPr lang="de-DE" sz="2000"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1433513" algn="l"/>
              </a:tabLst>
              <a:defRPr/>
            </a:pPr>
            <a:endParaRPr lang="de-DE" sz="1100" dirty="0">
              <a:solidFill>
                <a:schemeClr val="accent6">
                  <a:lumMod val="50000"/>
                </a:schemeClr>
              </a:solidFill>
              <a:latin typeface="Calibri" panose="020F0502020204030204" pitchFamily="34" charset="0"/>
              <a:cs typeface="Arial" pitchFamily="34" charset="0"/>
            </a:endParaRPr>
          </a:p>
          <a:p>
            <a:pPr algn="l" defTabSz="641350">
              <a:lnSpc>
                <a:spcPct val="125000"/>
              </a:lnSpc>
              <a:spcBef>
                <a:spcPts val="0"/>
              </a:spcBef>
              <a:tabLst>
                <a:tab pos="357188" algn="l"/>
              </a:tabLst>
              <a:defRPr/>
            </a:pPr>
            <a:r>
              <a:rPr lang="de-DE" dirty="0">
                <a:solidFill>
                  <a:schemeClr val="accent6">
                    <a:lumMod val="50000"/>
                  </a:schemeClr>
                </a:solidFill>
                <a:latin typeface="Calibri" panose="020F0502020204030204" pitchFamily="34" charset="0"/>
                <a:cs typeface="Arial" pitchFamily="34" charset="0"/>
              </a:rPr>
              <a:t>	</a:t>
            </a:r>
          </a:p>
        </p:txBody>
      </p:sp>
      <p:sp>
        <p:nvSpPr>
          <p:cNvPr id="8" name="Titel 1"/>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sp>
        <p:nvSpPr>
          <p:cNvPr id="7" name="Text Box 7">
            <a:extLst>
              <a:ext uri="{FF2B5EF4-FFF2-40B4-BE49-F238E27FC236}">
                <a16:creationId xmlns:a16="http://schemas.microsoft.com/office/drawing/2014/main" id="{91DD8C81-9C1B-4E31-8B55-27FB44EA2C87}"/>
              </a:ext>
            </a:extLst>
          </p:cNvPr>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AP1 - Versuchsbegleitung</a:t>
            </a:r>
          </a:p>
        </p:txBody>
      </p:sp>
      <p:pic>
        <p:nvPicPr>
          <p:cNvPr id="3" name="Grafik 2">
            <a:extLst>
              <a:ext uri="{FF2B5EF4-FFF2-40B4-BE49-F238E27FC236}">
                <a16:creationId xmlns:a16="http://schemas.microsoft.com/office/drawing/2014/main" id="{CFDFB2C5-CD86-4E6C-8B05-05D1F2726517}"/>
              </a:ext>
            </a:extLst>
          </p:cNvPr>
          <p:cNvPicPr>
            <a:picLocks noChangeAspect="1"/>
          </p:cNvPicPr>
          <p:nvPr/>
        </p:nvPicPr>
        <p:blipFill>
          <a:blip r:embed="rId3"/>
          <a:stretch>
            <a:fillRect/>
          </a:stretch>
        </p:blipFill>
        <p:spPr>
          <a:xfrm>
            <a:off x="241622" y="2299063"/>
            <a:ext cx="8279611" cy="3806838"/>
          </a:xfrm>
          <a:prstGeom prst="rect">
            <a:avLst/>
          </a:prstGeom>
        </p:spPr>
      </p:pic>
    </p:spTree>
    <p:extLst>
      <p:ext uri="{BB962C8B-B14F-4D97-AF65-F5344CB8AC3E}">
        <p14:creationId xmlns:p14="http://schemas.microsoft.com/office/powerpoint/2010/main" val="17801513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1"/>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sp>
        <p:nvSpPr>
          <p:cNvPr id="6" name="Textfeld 5">
            <a:extLst>
              <a:ext uri="{FF2B5EF4-FFF2-40B4-BE49-F238E27FC236}">
                <a16:creationId xmlns:a16="http://schemas.microsoft.com/office/drawing/2014/main" id="{1C3A0FEE-B277-431B-B655-A5E003D2FCDB}"/>
              </a:ext>
            </a:extLst>
          </p:cNvPr>
          <p:cNvSpPr txBox="1">
            <a:spLocks noChangeArrowheads="1"/>
          </p:cNvSpPr>
          <p:nvPr/>
        </p:nvSpPr>
        <p:spPr bwMode="auto">
          <a:xfrm>
            <a:off x="291634" y="1293136"/>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Verformungsberechnung: Vergleich Probebelastung – FEM Berechnung</a:t>
            </a:r>
          </a:p>
          <a:p>
            <a:pPr algn="l" defTabSz="809625">
              <a:lnSpc>
                <a:spcPct val="125000"/>
              </a:lnSpc>
              <a:spcBef>
                <a:spcPts val="0"/>
              </a:spcBef>
              <a:tabLst>
                <a:tab pos="357188" algn="l"/>
              </a:tabLst>
              <a:defRPr/>
            </a:pPr>
            <a:r>
              <a:rPr lang="de-DE" sz="2000" dirty="0">
                <a:solidFill>
                  <a:schemeClr val="accent6">
                    <a:lumMod val="50000"/>
                  </a:schemeClr>
                </a:solidFill>
                <a:latin typeface="Calibri" panose="020F0502020204030204" pitchFamily="34" charset="0"/>
                <a:cs typeface="Arial" pitchFamily="34" charset="0"/>
              </a:rPr>
              <a:t>		</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Numerische Berechnungen am </a:t>
            </a:r>
            <a:r>
              <a:rPr lang="de-DE" u="sng" dirty="0">
                <a:solidFill>
                  <a:schemeClr val="accent6">
                    <a:lumMod val="50000"/>
                  </a:schemeClr>
                </a:solidFill>
                <a:latin typeface="Calibri" panose="020F0502020204030204" pitchFamily="34" charset="0"/>
                <a:cs typeface="Arial" pitchFamily="34" charset="0"/>
              </a:rPr>
              <a:t>noch nicht kalibrierten</a:t>
            </a:r>
            <a:r>
              <a:rPr lang="de-DE" dirty="0">
                <a:solidFill>
                  <a:schemeClr val="accent6">
                    <a:lumMod val="50000"/>
                  </a:schemeClr>
                </a:solidFill>
                <a:latin typeface="Calibri" panose="020F0502020204030204" pitchFamily="34" charset="0"/>
                <a:cs typeface="Arial" pitchFamily="34" charset="0"/>
              </a:rPr>
              <a:t> Modell ergeben zu geringe 	Verformungen</a:t>
            </a:r>
          </a:p>
          <a:p>
            <a:pPr marL="285750" indent="-2857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	Die globale Verformungscharakteristik wird bereits qualitativ gut erfasst</a:t>
            </a:r>
          </a:p>
          <a:p>
            <a:pPr marL="361950" indent="-36195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Für genauere Ergebnisse ist das FE-Modell im Bereich der Koppelstellen und der Auflagermodellierung weiter zu diskretisieren</a:t>
            </a: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sz="2000" dirty="0">
              <a:solidFill>
                <a:schemeClr val="accent6">
                  <a:lumMod val="50000"/>
                </a:schemeClr>
              </a:solidFill>
              <a:latin typeface="Calibri" panose="020F0502020204030204" pitchFamily="34" charset="0"/>
              <a:cs typeface="Arial" pitchFamily="34" charset="0"/>
            </a:endParaRPr>
          </a:p>
        </p:txBody>
      </p:sp>
      <p:sp>
        <p:nvSpPr>
          <p:cNvPr id="7" name="Text Box 7">
            <a:extLst>
              <a:ext uri="{FF2B5EF4-FFF2-40B4-BE49-F238E27FC236}">
                <a16:creationId xmlns:a16="http://schemas.microsoft.com/office/drawing/2014/main" id="{91DD8C81-9C1B-4E31-8B55-27FB44EA2C87}"/>
              </a:ext>
            </a:extLst>
          </p:cNvPr>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AP1 - Versuchsbegleitung</a:t>
            </a:r>
          </a:p>
        </p:txBody>
      </p:sp>
      <p:pic>
        <p:nvPicPr>
          <p:cNvPr id="3" name="Grafik 2">
            <a:extLst>
              <a:ext uri="{FF2B5EF4-FFF2-40B4-BE49-F238E27FC236}">
                <a16:creationId xmlns:a16="http://schemas.microsoft.com/office/drawing/2014/main" id="{4B48A4AB-B9D7-4769-8AB7-045BF43F9208}"/>
              </a:ext>
            </a:extLst>
          </p:cNvPr>
          <p:cNvPicPr>
            <a:picLocks noChangeAspect="1"/>
          </p:cNvPicPr>
          <p:nvPr/>
        </p:nvPicPr>
        <p:blipFill>
          <a:blip r:embed="rId3"/>
          <a:stretch>
            <a:fillRect/>
          </a:stretch>
        </p:blipFill>
        <p:spPr>
          <a:xfrm>
            <a:off x="1419458" y="3999953"/>
            <a:ext cx="6305083" cy="1994188"/>
          </a:xfrm>
          <a:prstGeom prst="rect">
            <a:avLst/>
          </a:prstGeom>
        </p:spPr>
      </p:pic>
    </p:spTree>
    <p:extLst>
      <p:ext uri="{BB962C8B-B14F-4D97-AF65-F5344CB8AC3E}">
        <p14:creationId xmlns:p14="http://schemas.microsoft.com/office/powerpoint/2010/main" val="2100126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1"/>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sp>
        <p:nvSpPr>
          <p:cNvPr id="6" name="Textfeld 5">
            <a:extLst>
              <a:ext uri="{FF2B5EF4-FFF2-40B4-BE49-F238E27FC236}">
                <a16:creationId xmlns:a16="http://schemas.microsoft.com/office/drawing/2014/main" id="{1C3A0FEE-B277-431B-B655-A5E003D2FCDB}"/>
              </a:ext>
            </a:extLst>
          </p:cNvPr>
          <p:cNvSpPr txBox="1">
            <a:spLocks noChangeArrowheads="1"/>
          </p:cNvSpPr>
          <p:nvPr/>
        </p:nvSpPr>
        <p:spPr bwMode="auto">
          <a:xfrm>
            <a:off x="291634" y="1293136"/>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Erste Kalibrierungen des FEM Modells anhand begleiteter Belastungsversuche</a:t>
            </a:r>
          </a:p>
          <a:p>
            <a:pPr algn="l" defTabSz="809625">
              <a:lnSpc>
                <a:spcPct val="125000"/>
              </a:lnSpc>
              <a:spcBef>
                <a:spcPts val="0"/>
              </a:spcBef>
              <a:tabLst>
                <a:tab pos="357188" algn="l"/>
              </a:tabLst>
              <a:defRPr/>
            </a:pPr>
            <a:r>
              <a:rPr lang="de-DE" sz="2000" dirty="0">
                <a:solidFill>
                  <a:schemeClr val="accent6">
                    <a:lumMod val="50000"/>
                  </a:schemeClr>
                </a:solidFill>
                <a:latin typeface="Calibri" panose="020F0502020204030204" pitchFamily="34" charset="0"/>
                <a:cs typeface="Arial" pitchFamily="34" charset="0"/>
              </a:rPr>
              <a:t>	</a:t>
            </a:r>
            <a:r>
              <a:rPr lang="de-DE" dirty="0">
                <a:solidFill>
                  <a:schemeClr val="accent6">
                    <a:lumMod val="50000"/>
                  </a:schemeClr>
                </a:solidFill>
                <a:latin typeface="Calibri" panose="020F0502020204030204" pitchFamily="34" charset="0"/>
                <a:cs typeface="Arial" pitchFamily="34" charset="0"/>
              </a:rPr>
              <a:t>Nachrechnung der Brücke an der WTD 41 – repräsentativ für weitere Behelfsbrücken </a:t>
            </a:r>
            <a:br>
              <a:rPr lang="de-DE" sz="2000" dirty="0">
                <a:solidFill>
                  <a:schemeClr val="accent6">
                    <a:lumMod val="50000"/>
                  </a:schemeClr>
                </a:solidFill>
                <a:latin typeface="Calibri" panose="020F0502020204030204" pitchFamily="34" charset="0"/>
                <a:cs typeface="Arial" pitchFamily="34" charset="0"/>
              </a:rPr>
            </a:br>
            <a:endParaRPr lang="de-DE" sz="2000" dirty="0">
              <a:solidFill>
                <a:schemeClr val="accent6">
                  <a:lumMod val="50000"/>
                </a:schemeClr>
              </a:solidFill>
              <a:latin typeface="Calibri" panose="020F0502020204030204" pitchFamily="34" charset="0"/>
              <a:cs typeface="Arial" pitchFamily="34" charset="0"/>
            </a:endParaRPr>
          </a:p>
        </p:txBody>
      </p:sp>
      <p:sp>
        <p:nvSpPr>
          <p:cNvPr id="7" name="Text Box 7">
            <a:extLst>
              <a:ext uri="{FF2B5EF4-FFF2-40B4-BE49-F238E27FC236}">
                <a16:creationId xmlns:a16="http://schemas.microsoft.com/office/drawing/2014/main" id="{91DD8C81-9C1B-4E31-8B55-27FB44EA2C87}"/>
              </a:ext>
            </a:extLst>
          </p:cNvPr>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AP1 - Versuchsbegleitung</a:t>
            </a:r>
          </a:p>
        </p:txBody>
      </p:sp>
      <p:pic>
        <p:nvPicPr>
          <p:cNvPr id="2" name="Grafik 1">
            <a:extLst>
              <a:ext uri="{FF2B5EF4-FFF2-40B4-BE49-F238E27FC236}">
                <a16:creationId xmlns:a16="http://schemas.microsoft.com/office/drawing/2014/main" id="{7C81FE27-9E06-4BA0-BEAB-8847AA1EF221}"/>
              </a:ext>
            </a:extLst>
          </p:cNvPr>
          <p:cNvPicPr>
            <a:picLocks noChangeAspect="1"/>
          </p:cNvPicPr>
          <p:nvPr/>
        </p:nvPicPr>
        <p:blipFill rotWithShape="1">
          <a:blip r:embed="rId3"/>
          <a:srcRect r="50505"/>
          <a:stretch/>
        </p:blipFill>
        <p:spPr>
          <a:xfrm>
            <a:off x="1058268" y="2067710"/>
            <a:ext cx="2023952" cy="2035950"/>
          </a:xfrm>
          <a:prstGeom prst="rect">
            <a:avLst/>
          </a:prstGeom>
        </p:spPr>
      </p:pic>
      <p:pic>
        <p:nvPicPr>
          <p:cNvPr id="9" name="Grafik 8">
            <a:extLst>
              <a:ext uri="{FF2B5EF4-FFF2-40B4-BE49-F238E27FC236}">
                <a16:creationId xmlns:a16="http://schemas.microsoft.com/office/drawing/2014/main" id="{651BFA10-4E86-4261-8FDE-5015F92A6238}"/>
              </a:ext>
            </a:extLst>
          </p:cNvPr>
          <p:cNvPicPr>
            <a:picLocks noChangeAspect="1"/>
          </p:cNvPicPr>
          <p:nvPr/>
        </p:nvPicPr>
        <p:blipFill rotWithShape="1">
          <a:blip r:embed="rId3"/>
          <a:srcRect l="50505"/>
          <a:stretch/>
        </p:blipFill>
        <p:spPr>
          <a:xfrm>
            <a:off x="1157626" y="4071470"/>
            <a:ext cx="1924594" cy="2035950"/>
          </a:xfrm>
          <a:prstGeom prst="rect">
            <a:avLst/>
          </a:prstGeom>
        </p:spPr>
      </p:pic>
      <p:pic>
        <p:nvPicPr>
          <p:cNvPr id="4" name="Grafik 3">
            <a:extLst>
              <a:ext uri="{FF2B5EF4-FFF2-40B4-BE49-F238E27FC236}">
                <a16:creationId xmlns:a16="http://schemas.microsoft.com/office/drawing/2014/main" id="{4077370F-CEC0-4BDA-8B56-CFD8816E7A26}"/>
              </a:ext>
            </a:extLst>
          </p:cNvPr>
          <p:cNvPicPr>
            <a:picLocks noChangeAspect="1"/>
          </p:cNvPicPr>
          <p:nvPr/>
        </p:nvPicPr>
        <p:blipFill rotWithShape="1">
          <a:blip r:embed="rId4"/>
          <a:srcRect r="51732"/>
          <a:stretch/>
        </p:blipFill>
        <p:spPr>
          <a:xfrm>
            <a:off x="3592829" y="2068440"/>
            <a:ext cx="1858982" cy="2003030"/>
          </a:xfrm>
          <a:prstGeom prst="rect">
            <a:avLst/>
          </a:prstGeom>
        </p:spPr>
      </p:pic>
      <p:pic>
        <p:nvPicPr>
          <p:cNvPr id="10" name="Grafik 9">
            <a:extLst>
              <a:ext uri="{FF2B5EF4-FFF2-40B4-BE49-F238E27FC236}">
                <a16:creationId xmlns:a16="http://schemas.microsoft.com/office/drawing/2014/main" id="{8B690A39-C616-4F84-92CC-E5D22F91262D}"/>
              </a:ext>
            </a:extLst>
          </p:cNvPr>
          <p:cNvPicPr>
            <a:picLocks noChangeAspect="1"/>
          </p:cNvPicPr>
          <p:nvPr/>
        </p:nvPicPr>
        <p:blipFill rotWithShape="1">
          <a:blip r:embed="rId4"/>
          <a:srcRect l="48267"/>
          <a:stretch/>
        </p:blipFill>
        <p:spPr>
          <a:xfrm>
            <a:off x="3541879" y="4103660"/>
            <a:ext cx="1992417" cy="2003030"/>
          </a:xfrm>
          <a:prstGeom prst="rect">
            <a:avLst/>
          </a:prstGeom>
        </p:spPr>
      </p:pic>
      <p:pic>
        <p:nvPicPr>
          <p:cNvPr id="11" name="Grafik 10">
            <a:extLst>
              <a:ext uri="{FF2B5EF4-FFF2-40B4-BE49-F238E27FC236}">
                <a16:creationId xmlns:a16="http://schemas.microsoft.com/office/drawing/2014/main" id="{B1895166-DFE7-4178-A8DA-8EA1DBA3A3A8}"/>
              </a:ext>
            </a:extLst>
          </p:cNvPr>
          <p:cNvPicPr>
            <a:picLocks noChangeAspect="1"/>
          </p:cNvPicPr>
          <p:nvPr/>
        </p:nvPicPr>
        <p:blipFill rotWithShape="1">
          <a:blip r:embed="rId5"/>
          <a:srcRect r="50815"/>
          <a:stretch/>
        </p:blipFill>
        <p:spPr>
          <a:xfrm>
            <a:off x="5778968" y="2117650"/>
            <a:ext cx="2306764" cy="1986009"/>
          </a:xfrm>
          <a:prstGeom prst="rect">
            <a:avLst/>
          </a:prstGeom>
        </p:spPr>
      </p:pic>
      <p:pic>
        <p:nvPicPr>
          <p:cNvPr id="12" name="Grafik 11">
            <a:extLst>
              <a:ext uri="{FF2B5EF4-FFF2-40B4-BE49-F238E27FC236}">
                <a16:creationId xmlns:a16="http://schemas.microsoft.com/office/drawing/2014/main" id="{72F20980-CEA4-41D8-82E6-6EAA68450114}"/>
              </a:ext>
            </a:extLst>
          </p:cNvPr>
          <p:cNvPicPr>
            <a:picLocks noChangeAspect="1"/>
          </p:cNvPicPr>
          <p:nvPr/>
        </p:nvPicPr>
        <p:blipFill rotWithShape="1">
          <a:blip r:embed="rId5"/>
          <a:srcRect l="49646"/>
          <a:stretch/>
        </p:blipFill>
        <p:spPr>
          <a:xfrm>
            <a:off x="5843930" y="4086710"/>
            <a:ext cx="2361581" cy="1986009"/>
          </a:xfrm>
          <a:prstGeom prst="rect">
            <a:avLst/>
          </a:prstGeom>
        </p:spPr>
      </p:pic>
    </p:spTree>
    <p:extLst>
      <p:ext uri="{BB962C8B-B14F-4D97-AF65-F5344CB8AC3E}">
        <p14:creationId xmlns:p14="http://schemas.microsoft.com/office/powerpoint/2010/main" val="35920465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291633" y="648000"/>
            <a:ext cx="8461375" cy="468312"/>
          </a:xfrm>
          <a:prstGeom prst="rect">
            <a:avLst/>
          </a:prstGeom>
          <a:solidFill>
            <a:srgbClr val="FF9900"/>
          </a:solidFill>
          <a:ln w="9525">
            <a:noFill/>
            <a:miter lim="800000"/>
            <a:headEnd/>
            <a:tailEnd/>
          </a:ln>
          <a:effectLst>
            <a:outerShdw dist="38100" dir="2700000" algn="tl" rotWithShape="0">
              <a:srgbClr val="808080"/>
            </a:outerShdw>
          </a:effectLst>
        </p:spPr>
        <p:txBody>
          <a:bodyPr anchor="ctr"/>
          <a:lstStyle/>
          <a:p>
            <a:pPr algn="l">
              <a:defRPr/>
            </a:pPr>
            <a:r>
              <a:rPr lang="de-DE" sz="2000" dirty="0">
                <a:solidFill>
                  <a:schemeClr val="bg1"/>
                </a:solidFill>
                <a:latin typeface="Calibri" panose="020F0502020204030204" pitchFamily="34" charset="0"/>
              </a:rPr>
              <a:t>AP2 – Sichtung Bestandsunterlagen</a:t>
            </a:r>
          </a:p>
        </p:txBody>
      </p:sp>
      <p:sp>
        <p:nvSpPr>
          <p:cNvPr id="9" name="Textfeld 8">
            <a:extLst>
              <a:ext uri="{FF2B5EF4-FFF2-40B4-BE49-F238E27FC236}">
                <a16:creationId xmlns:a16="http://schemas.microsoft.com/office/drawing/2014/main" id="{9813CF25-A496-4C90-9FBF-D3CBC3B5B70E}"/>
              </a:ext>
            </a:extLst>
          </p:cNvPr>
          <p:cNvSpPr txBox="1">
            <a:spLocks noChangeArrowheads="1"/>
          </p:cNvSpPr>
          <p:nvPr/>
        </p:nvSpPr>
        <p:spPr bwMode="auto">
          <a:xfrm>
            <a:off x="291634" y="1293136"/>
            <a:ext cx="8461374" cy="4946299"/>
          </a:xfrm>
          <a:prstGeom prst="rect">
            <a:avLst/>
          </a:prstGeom>
          <a:solidFill>
            <a:schemeClr val="bg1"/>
          </a:solidFill>
          <a:ln w="9525">
            <a:noFill/>
            <a:miter lim="800000"/>
            <a:headEnd/>
            <a:tailEnd/>
          </a:ln>
          <a:effectLst/>
        </p:spPr>
        <p:txBody>
          <a:bodyPr wrap="square" anchor="t">
            <a:noAutofit/>
          </a:bodyPr>
          <a:lstStyle/>
          <a:p>
            <a:pPr algn="l" defTabSz="809625">
              <a:lnSpc>
                <a:spcPct val="125000"/>
              </a:lnSpc>
              <a:spcBef>
                <a:spcPts val="0"/>
              </a:spcBef>
              <a:tabLst>
                <a:tab pos="1433513" algn="l"/>
              </a:tabLst>
              <a:defRPr/>
            </a:pPr>
            <a:r>
              <a:rPr lang="de-DE" sz="2000" dirty="0">
                <a:solidFill>
                  <a:schemeClr val="accent6">
                    <a:lumMod val="50000"/>
                  </a:schemeClr>
                </a:solidFill>
                <a:latin typeface="Calibri" panose="020F0502020204030204" pitchFamily="34" charset="0"/>
                <a:cs typeface="Arial" pitchFamily="34" charset="0"/>
              </a:rPr>
              <a:t>Überarbeitung der Bereichsrichtline C2-227/0-0-2112</a:t>
            </a:r>
          </a:p>
          <a:p>
            <a:pPr algn="l" defTabSz="809625">
              <a:lnSpc>
                <a:spcPct val="125000"/>
              </a:lnSpc>
              <a:spcBef>
                <a:spcPts val="0"/>
              </a:spcBef>
              <a:tabLst>
                <a:tab pos="1433513" algn="l"/>
              </a:tabLst>
              <a:defRPr/>
            </a:pPr>
            <a:r>
              <a:rPr lang="de-DE" dirty="0">
                <a:solidFill>
                  <a:schemeClr val="bg1">
                    <a:lumMod val="50000"/>
                  </a:schemeClr>
                </a:solidFill>
                <a:latin typeface="Calibri" panose="020F0502020204030204" pitchFamily="34" charset="0"/>
                <a:cs typeface="Arial" pitchFamily="34" charset="0"/>
              </a:rPr>
              <a:t>(Regelwerk der Bundeswehr)</a:t>
            </a:r>
          </a:p>
          <a:p>
            <a:pPr algn="l" defTabSz="809625">
              <a:lnSpc>
                <a:spcPct val="125000"/>
              </a:lnSpc>
              <a:spcBef>
                <a:spcPts val="0"/>
              </a:spcBef>
              <a:tabLst>
                <a:tab pos="357188" algn="l"/>
              </a:tabLst>
              <a:defRPr/>
            </a:pPr>
            <a:r>
              <a:rPr lang="de-DE" sz="2000" dirty="0">
                <a:solidFill>
                  <a:schemeClr val="accent6">
                    <a:lumMod val="50000"/>
                  </a:schemeClr>
                </a:solidFill>
                <a:latin typeface="Calibri" panose="020F0502020204030204" pitchFamily="34" charset="0"/>
                <a:cs typeface="Arial" pitchFamily="34" charset="0"/>
              </a:rPr>
              <a:t>		</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Sichtung der derzeitigen Vorschriftenlage der Bundeswehrrichtline für Behelfsbrücken</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Bewertung hinsichtlich Normen-Konformität (aktueller Stand der Technik)</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Bewertung hinsichtlich künftiger Nutzung und Wirtschaftlichkeit</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Identifizierung bislang nicht erkannten Handlungsbedarfes</a:t>
            </a: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Kurzgutachten zu jedem einzelnen Kapitel der Bereichsrichtlinie C2-227/0-0-2112</a:t>
            </a:r>
          </a:p>
          <a:p>
            <a:pPr marL="342900" indent="-342900" algn="l" defTabSz="809625">
              <a:lnSpc>
                <a:spcPct val="125000"/>
              </a:lnSpc>
              <a:spcBef>
                <a:spcPts val="0"/>
              </a:spcBef>
              <a:buFont typeface="Symbol" panose="05050102010706020507" pitchFamily="18" charset="2"/>
              <a:buChar char="-"/>
              <a:tabLst>
                <a:tab pos="357188" algn="l"/>
              </a:tabLst>
              <a:defRPr/>
            </a:pPr>
            <a:r>
              <a:rPr lang="de-DE" dirty="0">
                <a:solidFill>
                  <a:schemeClr val="accent6">
                    <a:lumMod val="50000"/>
                  </a:schemeClr>
                </a:solidFill>
                <a:latin typeface="Calibri" panose="020F0502020204030204" pitchFamily="34" charset="0"/>
                <a:cs typeface="Arial" pitchFamily="34" charset="0"/>
              </a:rPr>
              <a:t>Zusammenstellung eines Aufgabenpunktekataloges für die Überarbeitung der Richtlinie </a:t>
            </a: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42900" indent="-34290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marL="361950" indent="-361950" algn="l" defTabSz="809625">
              <a:lnSpc>
                <a:spcPct val="125000"/>
              </a:lnSpc>
              <a:spcBef>
                <a:spcPts val="0"/>
              </a:spcBef>
              <a:buFont typeface="Symbol" panose="05050102010706020507" pitchFamily="18" charset="2"/>
              <a:buChar char="-"/>
              <a:tabLst>
                <a:tab pos="357188" algn="l"/>
              </a:tabLst>
              <a:defRPr/>
            </a:pPr>
            <a:endParaRPr lang="de-DE" dirty="0">
              <a:solidFill>
                <a:schemeClr val="accent6">
                  <a:lumMod val="50000"/>
                </a:schemeClr>
              </a:solidFill>
              <a:latin typeface="Calibri" panose="020F0502020204030204" pitchFamily="34" charset="0"/>
              <a:cs typeface="Arial" pitchFamily="34" charset="0"/>
            </a:endParaRPr>
          </a:p>
          <a:p>
            <a:pPr algn="l" defTabSz="809625">
              <a:lnSpc>
                <a:spcPct val="125000"/>
              </a:lnSpc>
              <a:spcBef>
                <a:spcPts val="0"/>
              </a:spcBef>
              <a:tabLst>
                <a:tab pos="357188" algn="l"/>
              </a:tabLst>
              <a:defRPr/>
            </a:pPr>
            <a:endParaRPr lang="de-DE" sz="2000" dirty="0">
              <a:solidFill>
                <a:schemeClr val="accent6">
                  <a:lumMod val="50000"/>
                </a:schemeClr>
              </a:solidFill>
              <a:latin typeface="Calibri" panose="020F0502020204030204" pitchFamily="34" charset="0"/>
              <a:cs typeface="Arial" pitchFamily="34" charset="0"/>
            </a:endParaRPr>
          </a:p>
        </p:txBody>
      </p:sp>
      <p:sp>
        <p:nvSpPr>
          <p:cNvPr id="10" name="Titel 1">
            <a:extLst>
              <a:ext uri="{FF2B5EF4-FFF2-40B4-BE49-F238E27FC236}">
                <a16:creationId xmlns:a16="http://schemas.microsoft.com/office/drawing/2014/main" id="{B72686FD-9336-4B52-AA02-DAF37F964851}"/>
              </a:ext>
            </a:extLst>
          </p:cNvPr>
          <p:cNvSpPr txBox="1">
            <a:spLocks/>
          </p:cNvSpPr>
          <p:nvPr/>
        </p:nvSpPr>
        <p:spPr>
          <a:xfrm>
            <a:off x="291633" y="28386"/>
            <a:ext cx="8229600" cy="365672"/>
          </a:xfrm>
          <a:prstGeom prst="rect">
            <a:avLst/>
          </a:prstGeom>
        </p:spPr>
        <p:txBody>
          <a:bodyPr/>
          <a:lstStyle>
            <a:lvl1pPr algn="l" rtl="0" fontAlgn="base">
              <a:spcBef>
                <a:spcPct val="0"/>
              </a:spcBef>
              <a:spcAft>
                <a:spcPct val="0"/>
              </a:spcAft>
              <a:defRPr sz="36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r>
              <a:rPr lang="de-DE" sz="1100" kern="0" dirty="0">
                <a:solidFill>
                  <a:schemeClr val="accent6">
                    <a:lumMod val="50000"/>
                  </a:schemeClr>
                </a:solidFill>
                <a:latin typeface="Calibri" panose="020F0502020204030204" pitchFamily="34" charset="0"/>
              </a:rPr>
              <a:t>1. Rückblick 1. &amp; 2. Projektjahr</a:t>
            </a:r>
          </a:p>
        </p:txBody>
      </p:sp>
    </p:spTree>
    <p:extLst>
      <p:ext uri="{BB962C8B-B14F-4D97-AF65-F5344CB8AC3E}">
        <p14:creationId xmlns:p14="http://schemas.microsoft.com/office/powerpoint/2010/main" val="1797901065"/>
      </p:ext>
    </p:extLst>
  </p:cSld>
  <p:clrMapOvr>
    <a:masterClrMapping/>
  </p:clrMapOvr>
</p:sld>
</file>

<file path=ppt/theme/theme1.xml><?xml version="1.0" encoding="utf-8"?>
<a:theme xmlns:a="http://schemas.openxmlformats.org/drawingml/2006/main" name="Standarddesign">
  <a:themeElements>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andard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5000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50000"/>
          </a:spcBef>
          <a:spcAft>
            <a:spcPct val="0"/>
          </a:spcAft>
          <a:buClrTx/>
          <a:buSzTx/>
          <a:buFontTx/>
          <a:buNone/>
          <a:tabLst/>
          <a:defRPr kumimoji="0" lang="en-US" sz="1600" b="0" i="0" u="none" strike="noStrike" cap="none" normalizeH="0" baseline="0" smtClean="0">
            <a:ln>
              <a:noFill/>
            </a:ln>
            <a:solidFill>
              <a:schemeClr val="tx1"/>
            </a:solidFill>
            <a:effectLst/>
            <a:latin typeface="Arial" charset="0"/>
          </a:defRPr>
        </a:defPPr>
      </a:lstStyle>
    </a:lnDef>
  </a:objectDefaults>
  <a:extraClrSchemeLst>
    <a:extraClrScheme>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1361</Words>
  <Application>Microsoft Office PowerPoint</Application>
  <PresentationFormat>Bildschirmpräsentation (4:3)</PresentationFormat>
  <Paragraphs>362</Paragraphs>
  <Slides>33</Slides>
  <Notes>33</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33</vt:i4>
      </vt:variant>
    </vt:vector>
  </HeadingPairs>
  <TitlesOfParts>
    <vt:vector size="38" baseType="lpstr">
      <vt:lpstr>Arial</vt:lpstr>
      <vt:lpstr>Calibri</vt:lpstr>
      <vt:lpstr>Cambria Math</vt:lpstr>
      <vt:lpstr>Symbol</vt:lpstr>
      <vt:lpstr>Standarddesign</vt:lpstr>
      <vt:lpstr>PowerPoint-Präsentation</vt:lpstr>
      <vt:lpstr>Inhalt</vt:lpstr>
      <vt:lpstr>Inhalt</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Inhalt</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Inhalt</vt:lpstr>
      <vt:lpstr>PowerPoint-Präsentation</vt:lpstr>
      <vt:lpstr>Inhalt</vt:lpstr>
      <vt:lpstr>PowerPoint-Präsentation</vt:lpstr>
      <vt:lpstr>PowerPoint-Präsentation</vt:lpstr>
    </vt:vector>
  </TitlesOfParts>
  <Company>UniBwM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BauV4</dc:creator>
  <cp:lastModifiedBy>Lukas Rauch</cp:lastModifiedBy>
  <cp:revision>1273</cp:revision>
  <cp:lastPrinted>2017-05-28T15:59:45Z</cp:lastPrinted>
  <dcterms:created xsi:type="dcterms:W3CDTF">2009-12-04T10:48:13Z</dcterms:created>
  <dcterms:modified xsi:type="dcterms:W3CDTF">2019-12-09T10:39:14Z</dcterms:modified>
</cp:coreProperties>
</file>